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56" r:id="rId2"/>
    <p:sldId id="257" r:id="rId3"/>
    <p:sldId id="260" r:id="rId4"/>
    <p:sldId id="263" r:id="rId5"/>
    <p:sldId id="262" r:id="rId6"/>
    <p:sldId id="274" r:id="rId7"/>
    <p:sldId id="275" r:id="rId8"/>
    <p:sldId id="270" r:id="rId9"/>
    <p:sldId id="268" r:id="rId10"/>
    <p:sldId id="271" r:id="rId11"/>
    <p:sldId id="272" r:id="rId12"/>
    <p:sldId id="273" r:id="rId13"/>
    <p:sldId id="264" r:id="rId14"/>
    <p:sldId id="266" r:id="rId15"/>
    <p:sldId id="267" r:id="rId16"/>
    <p:sldId id="258" r:id="rId17"/>
    <p:sldId id="269" r:id="rId18"/>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p:restoredTop sz="69031"/>
  </p:normalViewPr>
  <p:slideViewPr>
    <p:cSldViewPr>
      <p:cViewPr varScale="1">
        <p:scale>
          <a:sx n="63" d="100"/>
          <a:sy n="63" d="100"/>
        </p:scale>
        <p:origin x="249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38" d="100"/>
          <a:sy n="138" d="100"/>
        </p:scale>
        <p:origin x="2048" y="-38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FEF20E82-1F05-4FC2-BE55-CEF7C6A709AF}" type="datetimeFigureOut">
              <a:rPr lang="en-US" smtClean="0"/>
              <a:t>12/26/22</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E761E3AD-5A36-4F3E-B7ED-E1434D91158B}" type="slidenum">
              <a:rPr lang="en-US" smtClean="0"/>
              <a:t>‹#›</a:t>
            </a:fld>
            <a:endParaRPr lang="en-US" dirty="0"/>
          </a:p>
        </p:txBody>
      </p:sp>
    </p:spTree>
    <p:extLst>
      <p:ext uri="{BB962C8B-B14F-4D97-AF65-F5344CB8AC3E}">
        <p14:creationId xmlns:p14="http://schemas.microsoft.com/office/powerpoint/2010/main" val="2010766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1492250"/>
            <a:ext cx="2554288" cy="1916113"/>
          </a:xfrm>
        </p:spPr>
      </p:sp>
      <p:sp>
        <p:nvSpPr>
          <p:cNvPr id="3" name="Notes Placeholder 2"/>
          <p:cNvSpPr>
            <a:spLocks noGrp="1"/>
          </p:cNvSpPr>
          <p:nvPr>
            <p:ph type="body" idx="1"/>
          </p:nvPr>
        </p:nvSpPr>
        <p:spPr>
          <a:xfrm>
            <a:off x="120650" y="3778250"/>
            <a:ext cx="6858000" cy="5486400"/>
          </a:xfrm>
        </p:spPr>
        <p:txBody>
          <a:bodyPr>
            <a:normAutofit lnSpcReduction="10000"/>
          </a:bodyPr>
          <a:lstStyle/>
          <a:p>
            <a:r>
              <a:rPr lang="en-US" sz="1000" b="1" i="0" u="sng" dirty="0"/>
              <a:t>Key passages:</a:t>
            </a:r>
          </a:p>
          <a:p>
            <a:pPr marL="171450" indent="-171450">
              <a:buFontTx/>
              <a:buChar char="-"/>
            </a:pPr>
            <a:r>
              <a:rPr lang="en-US" sz="1000" b="0" i="0" dirty="0"/>
              <a:t>“</a:t>
            </a:r>
            <a:r>
              <a:rPr lang="en-US" sz="1000" b="0" i="0" u="none" strike="noStrike" kern="1200" dirty="0">
                <a:solidFill>
                  <a:schemeClr val="tx1"/>
                </a:solidFill>
                <a:effectLst/>
              </a:rPr>
              <a:t>For the life of the flesh is in the blood, and I have given it for you on the altar to make atonement for your souls, for </a:t>
            </a:r>
            <a:r>
              <a:rPr lang="en-US" sz="1000" b="1" i="0" u="none" strike="noStrike" kern="1200" dirty="0">
                <a:solidFill>
                  <a:schemeClr val="tx1"/>
                </a:solidFill>
                <a:effectLst/>
              </a:rPr>
              <a:t>it is the blood that makes atonement </a:t>
            </a:r>
            <a:r>
              <a:rPr lang="en-US" sz="1000" b="0" i="0" u="none" strike="noStrike" kern="1200" dirty="0">
                <a:solidFill>
                  <a:schemeClr val="tx1"/>
                </a:solidFill>
                <a:effectLst/>
              </a:rPr>
              <a:t>by the life” (17:11).  </a:t>
            </a:r>
          </a:p>
          <a:p>
            <a:pPr marL="628650" lvl="1" indent="-171450">
              <a:buFont typeface="Wingdings" charset="2"/>
              <a:buChar char="v"/>
            </a:pPr>
            <a:r>
              <a:rPr lang="en-US" sz="1000" dirty="0"/>
              <a:t>God chose to use a blood sacrifice as part of the sacrificial system of the Jewish people and each time blood was shed, it reminded the people of life and death.</a:t>
            </a:r>
          </a:p>
          <a:p>
            <a:pPr marL="628650" lvl="1" indent="-171450">
              <a:buFont typeface="Wingdings" charset="2"/>
              <a:buChar char="v"/>
            </a:pPr>
            <a:r>
              <a:rPr lang="en-US" sz="1000" b="0" i="0" u="none" strike="noStrike" kern="1200" dirty="0">
                <a:solidFill>
                  <a:schemeClr val="tx1"/>
                </a:solidFill>
                <a:effectLst/>
              </a:rPr>
              <a:t>For the Jews, the blood sacrifice reminded them of life and death, specifically</a:t>
            </a:r>
            <a:r>
              <a:rPr lang="en-US" sz="1000" dirty="0"/>
              <a:t>, the Passover Feast.  </a:t>
            </a:r>
          </a:p>
          <a:p>
            <a:pPr marL="628650" lvl="1" indent="-171450">
              <a:buFont typeface="Wingdings" charset="2"/>
              <a:buChar char="v"/>
            </a:pPr>
            <a:r>
              <a:rPr lang="en-US" sz="900" dirty="0"/>
              <a:t>A blood sacrifice also included a cost to the one giving the sacrifice. The price of the animal involved represented a price that had to be paid by the one providing the offering. Each time a blood sacrifice was made, the one giving it was reminded of the cost of sin.</a:t>
            </a:r>
            <a:endParaRPr lang="en-US" sz="1000" b="0" i="0" u="none" strike="noStrike" kern="1200" dirty="0">
              <a:solidFill>
                <a:schemeClr val="tx1"/>
              </a:solidFill>
              <a:effectLst/>
            </a:endParaRPr>
          </a:p>
          <a:p>
            <a:r>
              <a:rPr lang="en-US" sz="1000" b="0" i="0" u="none" strike="noStrike" kern="1200" dirty="0">
                <a:solidFill>
                  <a:schemeClr val="tx1"/>
                </a:solidFill>
                <a:effectLst/>
              </a:rPr>
              <a:t>- “Speak to all the congregation of the people of Israel and say to them, You shall be holy, for I the Lord your God am holy” (11:44).</a:t>
            </a:r>
          </a:p>
          <a:p>
            <a:r>
              <a:rPr lang="en-US" sz="1000" b="0" i="0" u="none" strike="noStrike" kern="1200" dirty="0">
                <a:solidFill>
                  <a:schemeClr val="tx1"/>
                </a:solidFill>
                <a:effectLst/>
              </a:rPr>
              <a:t>- “Consecrate yourselves, therefore, and be holy, for I am the Lord your God. </a:t>
            </a:r>
            <a:r>
              <a:rPr lang="en-US" sz="1000" b="1" i="0" u="none" strike="noStrike" kern="1200" baseline="30000" dirty="0">
                <a:solidFill>
                  <a:schemeClr val="tx1"/>
                </a:solidFill>
                <a:effectLst/>
              </a:rPr>
              <a:t>8 </a:t>
            </a:r>
            <a:r>
              <a:rPr lang="en-US" sz="1000" b="0" i="0" u="none" strike="noStrike" kern="1200" dirty="0">
                <a:solidFill>
                  <a:schemeClr val="tx1"/>
                </a:solidFill>
                <a:effectLst/>
              </a:rPr>
              <a:t>Keep my statutes and do them; I am the Lord who sanctifies you” (19:2)</a:t>
            </a:r>
          </a:p>
          <a:p>
            <a:r>
              <a:rPr lang="en-US" sz="1000" b="0" i="0" u="none" strike="noStrike" kern="1200" dirty="0">
                <a:solidFill>
                  <a:schemeClr val="tx1"/>
                </a:solidFill>
                <a:effectLst/>
              </a:rPr>
              <a:t>- “</a:t>
            </a:r>
            <a:r>
              <a:rPr lang="en-US" sz="1000" b="0" i="0" u="none" strike="noStrike" kern="1200" baseline="0" dirty="0">
                <a:solidFill>
                  <a:schemeClr val="tx1"/>
                </a:solidFill>
                <a:effectLst/>
              </a:rPr>
              <a:t>B</a:t>
            </a:r>
            <a:r>
              <a:rPr lang="en-US" sz="1000" b="0" i="0" u="none" strike="noStrike" kern="1200" dirty="0">
                <a:solidFill>
                  <a:schemeClr val="tx1"/>
                </a:solidFill>
                <a:effectLst/>
              </a:rPr>
              <a:t>ut as he who called you is holy, you also be holy in all your conduct, </a:t>
            </a:r>
            <a:r>
              <a:rPr lang="en-US" sz="1000" b="1" i="0" u="none" strike="noStrike" kern="1200" baseline="30000" dirty="0">
                <a:solidFill>
                  <a:schemeClr val="tx1"/>
                </a:solidFill>
                <a:effectLst/>
              </a:rPr>
              <a:t>16 </a:t>
            </a:r>
            <a:r>
              <a:rPr lang="en-US" sz="1000" b="0" i="0" u="none" strike="noStrike" kern="1200" dirty="0">
                <a:solidFill>
                  <a:schemeClr val="tx1"/>
                </a:solidFill>
                <a:effectLst/>
              </a:rPr>
              <a:t>since it is written, “You shall be holy, for I am holy” (1 Pe. 1:15-16)</a:t>
            </a:r>
          </a:p>
          <a:p>
            <a:pPr marL="171450" indent="-171450">
              <a:buFontTx/>
              <a:buChar char="-"/>
            </a:pPr>
            <a:r>
              <a:rPr lang="en-US" sz="1000" b="0" i="0" u="none" strike="noStrike" kern="1200" dirty="0">
                <a:solidFill>
                  <a:schemeClr val="tx1"/>
                </a:solidFill>
                <a:effectLst/>
              </a:rPr>
              <a:t>“Consecrate yourselves, therefore, and be holy, for I am the Lord your God. </a:t>
            </a:r>
            <a:r>
              <a:rPr lang="en-US" sz="1000" b="1" i="0" u="none" strike="noStrike" kern="1200" baseline="30000" dirty="0">
                <a:solidFill>
                  <a:schemeClr val="tx1"/>
                </a:solidFill>
                <a:effectLst/>
              </a:rPr>
              <a:t>8 </a:t>
            </a:r>
            <a:r>
              <a:rPr lang="en-US" sz="1000" b="0" i="0" u="none" strike="noStrike" kern="1200" dirty="0">
                <a:solidFill>
                  <a:schemeClr val="tx1"/>
                </a:solidFill>
                <a:effectLst/>
              </a:rPr>
              <a:t>Keep my statutes and do them; I am the Lord who sanctifies you.</a:t>
            </a:r>
          </a:p>
          <a:p>
            <a:pPr marL="0" indent="0">
              <a:buFontTx/>
              <a:buNone/>
            </a:pPr>
            <a:endParaRPr lang="en-US" sz="1000" b="0" i="0" u="none" strike="noStrike" kern="1200" dirty="0">
              <a:solidFill>
                <a:schemeClr val="tx1"/>
              </a:solidFill>
              <a:effectLst/>
            </a:endParaRPr>
          </a:p>
          <a:p>
            <a:r>
              <a:rPr lang="en-US" sz="1000" b="1" i="0" u="sng" strike="noStrike" kern="1200" dirty="0">
                <a:solidFill>
                  <a:schemeClr val="tx1"/>
                </a:solidFill>
                <a:effectLst/>
              </a:rPr>
              <a:t>Notes:</a:t>
            </a:r>
            <a:r>
              <a:rPr lang="en-US" sz="1000" b="1" i="0" u="sng" strike="noStrike" kern="1200" baseline="0" dirty="0">
                <a:solidFill>
                  <a:schemeClr val="tx1"/>
                </a:solidFill>
                <a:effectLst/>
              </a:rPr>
              <a:t> </a:t>
            </a:r>
            <a:endParaRPr lang="en-US" sz="1000" b="1" i="0" u="sng" dirty="0"/>
          </a:p>
          <a:p>
            <a:pPr marL="171450" indent="-171450">
              <a:buFont typeface="Arial" charset="0"/>
              <a:buChar char="•"/>
            </a:pPr>
            <a:r>
              <a:rPr lang="en-US" sz="1000" b="0" i="0" dirty="0"/>
              <a:t>How</a:t>
            </a:r>
            <a:r>
              <a:rPr lang="en-US" sz="1000" b="0" i="0" baseline="0" dirty="0"/>
              <a:t> does the book of law apply to Christians today? We no longer are obligated to offer animal sacrifices; neither are our schedules stuffed with a regimen of ceremonial cleansing.  Aren’t we fortunate? That said, how do we handle the sin problem? </a:t>
            </a:r>
          </a:p>
          <a:p>
            <a:pPr marL="171450" indent="-171450">
              <a:buFont typeface="Arial" charset="0"/>
              <a:buChar char="•"/>
            </a:pPr>
            <a:r>
              <a:rPr lang="en-US" sz="1000" b="0" i="0" baseline="0" dirty="0"/>
              <a:t>The book of Hebrews is the key to unlocking the spiritual significance of Leviticus - for one must know the Book of Leviticus to understand epistle of Hebrews.   With that understanding it is not at all difficult to see how the word “better” is the keyword in Hebrews (</a:t>
            </a:r>
            <a:r>
              <a:rPr lang="en-US" sz="1000" b="0" i="0" u="none" strike="noStrike" kern="1200" dirty="0">
                <a:solidFill>
                  <a:schemeClr val="tx1"/>
                </a:solidFill>
                <a:effectLst/>
              </a:rPr>
              <a:t>reading 9:13-10:18  is helpful</a:t>
            </a:r>
            <a:r>
              <a:rPr lang="en-US" sz="1000" b="0" i="0" u="none" strike="noStrike" kern="1200" baseline="0" dirty="0">
                <a:solidFill>
                  <a:schemeClr val="tx1"/>
                </a:solidFill>
                <a:effectLst/>
              </a:rPr>
              <a:t> - see the emphasis of the blood</a:t>
            </a:r>
            <a:r>
              <a:rPr lang="is-IS" sz="1000" b="0" i="0" u="none" strike="noStrike" kern="1200" baseline="0">
                <a:solidFill>
                  <a:schemeClr val="tx1"/>
                </a:solidFill>
                <a:effectLst/>
              </a:rPr>
              <a:t>)</a:t>
            </a:r>
            <a:r>
              <a:rPr lang="en-US" sz="1000" b="0" i="0" baseline="0" dirty="0"/>
              <a:t>.  </a:t>
            </a:r>
          </a:p>
          <a:p>
            <a:pPr marL="171450" indent="-171450">
              <a:buFont typeface="Arial" charset="0"/>
              <a:buChar char="•"/>
            </a:pPr>
            <a:endParaRPr lang="en-US" sz="1000" b="0" i="0" baseline="0" dirty="0"/>
          </a:p>
          <a:p>
            <a:pPr marL="628650" lvl="1" indent="-171450">
              <a:buFont typeface="Wingdings" charset="2"/>
              <a:buChar char="ü"/>
            </a:pPr>
            <a:r>
              <a:rPr lang="en-US" sz="1000" b="0" i="0" baseline="0" dirty="0"/>
              <a:t>“</a:t>
            </a:r>
            <a:r>
              <a:rPr lang="is-IS" sz="1000" b="0" i="0" baseline="0"/>
              <a:t>…</a:t>
            </a:r>
            <a:r>
              <a:rPr lang="en-US" sz="1000" b="0" i="0" kern="1200" dirty="0">
                <a:solidFill>
                  <a:schemeClr val="tx1"/>
                </a:solidFill>
                <a:effectLst/>
              </a:rPr>
              <a:t>without shedding of blood is no remission” (9;22)</a:t>
            </a:r>
            <a:endParaRPr lang="en-US" sz="1000" b="0" i="0" baseline="0" dirty="0"/>
          </a:p>
          <a:p>
            <a:pPr marL="628650" lvl="1" indent="-171450">
              <a:buFont typeface="Wingdings" charset="2"/>
              <a:buChar char="ü"/>
            </a:pPr>
            <a:r>
              <a:rPr lang="en-US" sz="1000" b="0" i="0" baseline="0" dirty="0"/>
              <a:t>“</a:t>
            </a:r>
            <a:r>
              <a:rPr lang="en-US" sz="1000" b="0" i="0" u="none" strike="noStrike" kern="1200" dirty="0">
                <a:solidFill>
                  <a:schemeClr val="tx1"/>
                </a:solidFill>
                <a:effectLst/>
              </a:rPr>
              <a:t>For it is </a:t>
            </a:r>
            <a:r>
              <a:rPr lang="en-US" sz="1000" b="1" i="0" u="none" strike="noStrike" kern="1200" dirty="0">
                <a:solidFill>
                  <a:schemeClr val="tx1"/>
                </a:solidFill>
                <a:effectLst/>
              </a:rPr>
              <a:t>impossible</a:t>
            </a:r>
            <a:r>
              <a:rPr lang="en-US" sz="1000" b="0" i="0" u="none" strike="noStrike" kern="1200" dirty="0">
                <a:solidFill>
                  <a:schemeClr val="tx1"/>
                </a:solidFill>
                <a:effectLst/>
              </a:rPr>
              <a:t> for the blood of bulls and goats to take away sins” (Heb. 10:4</a:t>
            </a:r>
            <a:r>
              <a:rPr lang="is-IS" sz="1000" b="0" i="0" u="none" strike="noStrike" kern="1200" baseline="0">
                <a:solidFill>
                  <a:schemeClr val="tx1"/>
                </a:solidFill>
                <a:effectLst/>
              </a:rPr>
              <a:t>)</a:t>
            </a:r>
            <a:endParaRPr lang="en-US" sz="1000" b="0" i="0" baseline="0" dirty="0"/>
          </a:p>
          <a:p>
            <a:pPr marL="628650" lvl="1" indent="-171450">
              <a:buFont typeface="Wingdings" charset="2"/>
              <a:buChar char="ü"/>
            </a:pPr>
            <a:r>
              <a:rPr lang="en-US" sz="1000" b="0" i="0" baseline="0" dirty="0"/>
              <a:t>The Hebrew writer calls the Leviticus material symbols (Heb. 9:9) - “</a:t>
            </a:r>
            <a:r>
              <a:rPr lang="en-US" sz="1000" b="0" i="0" u="none" strike="noStrike" kern="1200" dirty="0">
                <a:solidFill>
                  <a:schemeClr val="tx1"/>
                </a:solidFill>
                <a:effectLst/>
              </a:rPr>
              <a:t>gifts and sacrifices are offered that cannot perfect the conscience of the worshipper.”  Only Christ could solve the sin problem.  </a:t>
            </a:r>
          </a:p>
          <a:p>
            <a:pPr marL="628650" lvl="1" indent="-171450">
              <a:buFont typeface="Wingdings" charset="2"/>
              <a:buChar char="ü"/>
            </a:pPr>
            <a:r>
              <a:rPr lang="en-US" sz="1000" b="0" i="0" u="none" strike="noStrike" kern="1200" dirty="0">
                <a:solidFill>
                  <a:schemeClr val="tx1"/>
                </a:solidFill>
                <a:effectLst/>
              </a:rPr>
              <a:t>He said they are copies of heavenly realties (Heb. 9:23) - “Thus it was necessary for the copies of the heavenly things to be purified with these rites, but the heavenly things themselves with </a:t>
            </a:r>
            <a:r>
              <a:rPr lang="en-US" sz="1000" b="1" i="0" u="none" strike="noStrike" kern="1200" dirty="0">
                <a:solidFill>
                  <a:schemeClr val="tx1"/>
                </a:solidFill>
                <a:effectLst/>
              </a:rPr>
              <a:t>better</a:t>
            </a:r>
            <a:r>
              <a:rPr lang="en-US" sz="1000" b="0" i="0" u="none" strike="noStrike" kern="1200" dirty="0">
                <a:solidFill>
                  <a:schemeClr val="tx1"/>
                </a:solidFill>
                <a:effectLst/>
              </a:rPr>
              <a:t> sacrifices than these.”</a:t>
            </a:r>
          </a:p>
          <a:p>
            <a:pPr marL="628650" lvl="1" indent="-171450">
              <a:buFont typeface="Wingdings" charset="2"/>
              <a:buChar char="ü"/>
            </a:pPr>
            <a:r>
              <a:rPr lang="en-US" sz="1000" b="0" i="0" u="none" strike="noStrike" kern="1200" dirty="0">
                <a:solidFill>
                  <a:schemeClr val="tx1"/>
                </a:solidFill>
                <a:effectLst/>
              </a:rPr>
              <a:t>He refers</a:t>
            </a:r>
            <a:r>
              <a:rPr lang="en-US" sz="1000" b="0" i="0" u="none" strike="noStrike" kern="1200" baseline="0" dirty="0">
                <a:solidFill>
                  <a:schemeClr val="tx1"/>
                </a:solidFill>
                <a:effectLst/>
              </a:rPr>
              <a:t> to those things in Leviticus as “a shadow of good things to come</a:t>
            </a:r>
            <a:r>
              <a:rPr lang="is-IS" sz="1000" b="0" i="0" u="none" strike="noStrike" kern="1200" baseline="0">
                <a:solidFill>
                  <a:schemeClr val="tx1"/>
                </a:solidFill>
                <a:effectLst/>
              </a:rPr>
              <a:t>…</a:t>
            </a:r>
            <a:r>
              <a:rPr lang="en-US" sz="1000" b="0" i="0" u="none" strike="noStrike" kern="1200" dirty="0">
                <a:solidFill>
                  <a:schemeClr val="tx1"/>
                </a:solidFill>
                <a:effectLst/>
              </a:rPr>
              <a:t>it can </a:t>
            </a:r>
            <a:r>
              <a:rPr lang="en-US" sz="1000" b="1" i="0" u="none" strike="noStrike" kern="1200" dirty="0">
                <a:solidFill>
                  <a:schemeClr val="tx1"/>
                </a:solidFill>
                <a:effectLst/>
              </a:rPr>
              <a:t>never</a:t>
            </a:r>
            <a:r>
              <a:rPr lang="en-US" sz="1000" b="0" i="0" u="none" strike="noStrike" kern="1200" dirty="0">
                <a:solidFill>
                  <a:schemeClr val="tx1"/>
                </a:solidFill>
                <a:effectLst/>
              </a:rPr>
              <a:t>, by the same sacrifices that are continually offered every year, make perfect those who draw near.</a:t>
            </a:r>
            <a:r>
              <a:rPr lang="en-US" sz="1000" b="0" i="0" u="none" strike="noStrike" kern="1200" baseline="0" dirty="0">
                <a:solidFill>
                  <a:schemeClr val="tx1"/>
                </a:solidFill>
                <a:effectLst/>
              </a:rPr>
              <a:t>” (Heb. 10:1).  </a:t>
            </a:r>
          </a:p>
          <a:p>
            <a:pPr marL="628650" lvl="1" indent="-171450">
              <a:buFont typeface="Wingdings" charset="2"/>
              <a:buChar char="ü"/>
            </a:pPr>
            <a:endParaRPr lang="en-US" sz="1000" b="0" i="0" u="none" strike="noStrike" kern="1200" baseline="0" dirty="0">
              <a:solidFill>
                <a:schemeClr val="tx1"/>
              </a:solidFill>
              <a:effectLst/>
            </a:endParaRPr>
          </a:p>
          <a:p>
            <a:pPr marL="171450" lvl="0" indent="-171450">
              <a:buFont typeface="Arial" charset="0"/>
              <a:buChar char="•"/>
            </a:pPr>
            <a:r>
              <a:rPr lang="en-US" sz="1000" b="0" i="0" u="none" strike="noStrike" kern="1200" baseline="0" dirty="0">
                <a:solidFill>
                  <a:schemeClr val="tx1"/>
                </a:solidFill>
                <a:effectLst/>
              </a:rPr>
              <a:t>So when we read Leviticus, we should rejoice.  Not only because we are not under bondage to all the ceremonial and ritual observances, but because we are under a better system - one that provides access to God through Christ’s sacrifice made “</a:t>
            </a:r>
            <a:r>
              <a:rPr lang="en-US" sz="1000" b="1" i="0" u="none" strike="noStrike" kern="1200" baseline="0" dirty="0">
                <a:solidFill>
                  <a:schemeClr val="tx1"/>
                </a:solidFill>
                <a:effectLst/>
              </a:rPr>
              <a:t>once for all</a:t>
            </a:r>
            <a:r>
              <a:rPr lang="en-US" sz="1000" b="0" i="0" u="none" strike="noStrike" kern="1200" baseline="0" dirty="0">
                <a:solidFill>
                  <a:schemeClr val="tx1"/>
                </a:solidFill>
                <a:effectLst/>
              </a:rPr>
              <a:t>” (Heb. 10:10). </a:t>
            </a:r>
          </a:p>
          <a:p>
            <a:pPr marL="171450" lvl="0" indent="-171450">
              <a:buFont typeface="Arial" charset="0"/>
              <a:buChar char="•"/>
            </a:pPr>
            <a:r>
              <a:rPr lang="en-US" sz="1000" b="0" i="0" u="none" strike="noStrike" kern="1200" baseline="0" dirty="0">
                <a:solidFill>
                  <a:schemeClr val="tx1"/>
                </a:solidFill>
                <a:effectLst/>
              </a:rPr>
              <a:t>Only through Him, can we be found holy, fulfilling God’s command to be “holy as He is holy” (Lev. 19:2).  </a:t>
            </a:r>
          </a:p>
        </p:txBody>
      </p:sp>
      <p:sp>
        <p:nvSpPr>
          <p:cNvPr id="4" name="Slide Number Placeholder 3"/>
          <p:cNvSpPr>
            <a:spLocks noGrp="1"/>
          </p:cNvSpPr>
          <p:nvPr>
            <p:ph type="sldNum" sz="quarter" idx="10"/>
          </p:nvPr>
        </p:nvSpPr>
        <p:spPr/>
        <p:txBody>
          <a:bodyPr/>
          <a:lstStyle/>
          <a:p>
            <a:fld id="{E761E3AD-5A36-4F3E-B7ED-E1434D91158B}" type="slidenum">
              <a:rPr lang="en-US" smtClean="0"/>
              <a:t>1</a:t>
            </a:fld>
            <a:endParaRPr lang="en-US" dirty="0"/>
          </a:p>
        </p:txBody>
      </p:sp>
    </p:spTree>
    <p:extLst>
      <p:ext uri="{BB962C8B-B14F-4D97-AF65-F5344CB8AC3E}">
        <p14:creationId xmlns:p14="http://schemas.microsoft.com/office/powerpoint/2010/main" val="539638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61E3AD-5A36-4F3E-B7ED-E1434D91158B}" type="slidenum">
              <a:rPr lang="en-US" smtClean="0"/>
              <a:t>16</a:t>
            </a:fld>
            <a:endParaRPr lang="en-US" dirty="0"/>
          </a:p>
        </p:txBody>
      </p:sp>
    </p:spTree>
    <p:extLst>
      <p:ext uri="{BB962C8B-B14F-4D97-AF65-F5344CB8AC3E}">
        <p14:creationId xmlns:p14="http://schemas.microsoft.com/office/powerpoint/2010/main" val="1025724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61E3AD-5A36-4F3E-B7ED-E1434D91158B}" type="slidenum">
              <a:rPr lang="en-US" smtClean="0"/>
              <a:t>17</a:t>
            </a:fld>
            <a:endParaRPr lang="en-US" dirty="0"/>
          </a:p>
        </p:txBody>
      </p:sp>
    </p:spTree>
    <p:extLst>
      <p:ext uri="{BB962C8B-B14F-4D97-AF65-F5344CB8AC3E}">
        <p14:creationId xmlns:p14="http://schemas.microsoft.com/office/powerpoint/2010/main" val="549762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9250" y="196850"/>
            <a:ext cx="6400800" cy="4800600"/>
          </a:xfrm>
        </p:spPr>
      </p:sp>
      <p:sp>
        <p:nvSpPr>
          <p:cNvPr id="3" name="Notes Placeholder 2"/>
          <p:cNvSpPr>
            <a:spLocks noGrp="1"/>
          </p:cNvSpPr>
          <p:nvPr>
            <p:ph type="body" idx="1"/>
          </p:nvPr>
        </p:nvSpPr>
        <p:spPr>
          <a:xfrm>
            <a:off x="120650" y="5149850"/>
            <a:ext cx="6858000" cy="3962400"/>
          </a:xfrm>
        </p:spPr>
        <p:txBody>
          <a:bodyPr>
            <a:normAutofit/>
          </a:bodyPr>
          <a:lstStyle/>
          <a:p>
            <a:r>
              <a:rPr lang="en-US" sz="900" dirty="0"/>
              <a:t>Leviticus (about Levites) tells us of the special requirements of the</a:t>
            </a:r>
            <a:r>
              <a:rPr lang="en-US" sz="900" baseline="0" dirty="0"/>
              <a:t> priestly tribe to work as agents for the people as they worshipped God.  Remember that the Israelites were God’s own people (Ex. 19:5-6).  The title is fitting because it is an instruction manual for the Israelites to know how to enter the presence of God for worship.  The book outlines the sacrificial and ceremonial details, describes how the people were to be a holy nation, how they were to treat one another, and how they were to reflect God in their own lives.  After arriving at Mt. Horeb (Sinai) the Israelites spent about a year at the foot of the mountain after Moses had received the law where the tabernacle was built and the people learned that God wanted more than compulsory worship, He wanted a relationship with them.  Leviticus is divided into two major sections: </a:t>
            </a:r>
            <a:r>
              <a:rPr lang="en-US" sz="900" i="1" baseline="0" dirty="0"/>
              <a:t>The way to God </a:t>
            </a:r>
            <a:r>
              <a:rPr lang="en-US" sz="900" i="0" baseline="0" dirty="0"/>
              <a:t>(Chapters 1-17) and the </a:t>
            </a:r>
            <a:r>
              <a:rPr lang="en-US" sz="900" i="1" baseline="0" dirty="0"/>
              <a:t>walk with God </a:t>
            </a:r>
            <a:r>
              <a:rPr lang="en-US" sz="900" i="0" baseline="0" dirty="0"/>
              <a:t>(Chapter 18-27).  In </a:t>
            </a:r>
            <a:r>
              <a:rPr lang="en-US" sz="900" b="1" i="0" baseline="0" dirty="0"/>
              <a:t>section one </a:t>
            </a:r>
            <a:r>
              <a:rPr lang="en-US" sz="900" i="0" baseline="0" dirty="0"/>
              <a:t>God provides for the sins of the people to be atoned by the “blood” sacrifices (17:11; cf. Heb. 9:22),</a:t>
            </a:r>
            <a:r>
              <a:rPr lang="en-US" sz="900" i="0" dirty="0"/>
              <a:t> t</a:t>
            </a:r>
            <a:r>
              <a:rPr lang="en-US" sz="900" i="0" baseline="0" dirty="0"/>
              <a:t>o receive forgiveness or cleansing they had to come to God on His terms.  Section one has </a:t>
            </a:r>
            <a:r>
              <a:rPr lang="en-US" sz="900" dirty="0"/>
              <a:t>five</a:t>
            </a:r>
            <a:r>
              <a:rPr lang="en-US" sz="900" i="0" baseline="0" dirty="0"/>
              <a:t> divisions: </a:t>
            </a:r>
            <a:r>
              <a:rPr lang="en-US" sz="900" b="1" i="1" baseline="0" dirty="0"/>
              <a:t>Burnt offering</a:t>
            </a:r>
            <a:r>
              <a:rPr lang="en-US" sz="900" b="1" i="0" baseline="0" dirty="0"/>
              <a:t> </a:t>
            </a:r>
            <a:r>
              <a:rPr lang="en-US" sz="900" i="0" baseline="0" dirty="0"/>
              <a:t>(1:6-8:13); </a:t>
            </a:r>
            <a:r>
              <a:rPr lang="en-US" sz="900" baseline="0" dirty="0"/>
              <a:t> </a:t>
            </a:r>
            <a:r>
              <a:rPr lang="en-US" sz="900" b="1" i="1" baseline="0" dirty="0"/>
              <a:t>Grain offering </a:t>
            </a:r>
            <a:r>
              <a:rPr lang="en-US" sz="900" i="0" baseline="0" dirty="0"/>
              <a:t>(Chapter 2; 6:14-23); </a:t>
            </a:r>
            <a:r>
              <a:rPr lang="en-US" sz="900" b="1" i="1" baseline="0" dirty="0"/>
              <a:t>Peace offering </a:t>
            </a:r>
            <a:r>
              <a:rPr lang="en-US" sz="900" i="0" baseline="0" dirty="0"/>
              <a:t>(Chapter 3; 7-11:36); </a:t>
            </a:r>
            <a:r>
              <a:rPr lang="en-US" sz="900" b="1" i="1" baseline="0" dirty="0"/>
              <a:t>Sin offering</a:t>
            </a:r>
            <a:r>
              <a:rPr lang="en-US" sz="900" b="1" i="0" baseline="0" dirty="0"/>
              <a:t> </a:t>
            </a:r>
            <a:r>
              <a:rPr lang="en-US" sz="900" i="0" baseline="0" dirty="0"/>
              <a:t>(Chapter 4:1-5:13; 6:24-30); </a:t>
            </a:r>
            <a:r>
              <a:rPr lang="en-US" sz="900" b="1" i="1" baseline="0" dirty="0"/>
              <a:t>Guilt offering </a:t>
            </a:r>
            <a:r>
              <a:rPr lang="en-US" sz="900" i="1" baseline="0" dirty="0"/>
              <a:t>(5:14-6:7; 7:1-10).  </a:t>
            </a:r>
            <a:r>
              <a:rPr lang="en-US" sz="900" i="0" baseline="0" dirty="0"/>
              <a:t>In Chapters 8-10 the priestly requirements are outlined, including their clothing, animal types, how to offer them, where to stand, what to drink, and what to eat. Two of the priests, Nadab and Abihu offer</a:t>
            </a:r>
            <a:r>
              <a:rPr lang="en-US" sz="900" i="0" dirty="0"/>
              <a:t> </a:t>
            </a:r>
            <a:r>
              <a:rPr lang="en-US" sz="900" i="0" baseline="0" dirty="0"/>
              <a:t>up “false fire” and lose their lives because of their frivolous approach to these requirements (Chapter 10).  The completion of the first section reflects the laws of purity (Chapters 11-17) emphasizing the contrast of clean (pure) versus unclean (impure) in what was offered (swine, cud hewers, etc.) and how they would be perceived themselves (circumcision, leprosy, etc.).  </a:t>
            </a:r>
          </a:p>
          <a:p>
            <a:endParaRPr lang="en-US" sz="900" b="1" dirty="0"/>
          </a:p>
          <a:p>
            <a:r>
              <a:rPr lang="en-US" sz="900" b="1" i="0" baseline="0" dirty="0"/>
              <a:t>Section two </a:t>
            </a:r>
            <a:r>
              <a:rPr lang="en-US" sz="900" b="0" i="0" baseline="0" dirty="0"/>
              <a:t>implies</a:t>
            </a:r>
            <a:r>
              <a:rPr lang="en-US" sz="900" b="0" i="0" dirty="0"/>
              <a:t> </a:t>
            </a:r>
            <a:r>
              <a:rPr lang="en-US" sz="900" b="0" i="0" baseline="0" dirty="0"/>
              <a:t>“holy living”  (Chapter 18-22, especially, 18:3-5)</a:t>
            </a:r>
            <a:r>
              <a:rPr lang="en-US" sz="900" b="0" i="0" dirty="0"/>
              <a:t> a</a:t>
            </a:r>
            <a:r>
              <a:rPr lang="en-US" sz="900" b="0" i="0" baseline="0" dirty="0"/>
              <a:t>nd “holy times” (Chapters 23-25) that included the feasts or festivals: Passover, Unleavened Bread, First Fruits, Pentecost, Trumpets, Day of Atonement and Tabernacle (Booths) </a:t>
            </a:r>
            <a:r>
              <a:rPr lang="en-US" sz="900" dirty="0"/>
              <a:t>- all</a:t>
            </a:r>
            <a:r>
              <a:rPr lang="en-US" sz="900" b="0" i="0" baseline="0" dirty="0"/>
              <a:t> vital to their relationship with God (Chapter 26, especially verse 46).  </a:t>
            </a:r>
          </a:p>
          <a:p>
            <a:endParaRPr lang="en-US" sz="900" b="0" i="0" baseline="0" dirty="0"/>
          </a:p>
          <a:p>
            <a:r>
              <a:rPr lang="en-US" sz="900" b="1" i="0" u="sng" baseline="0" dirty="0"/>
              <a:t>Application: </a:t>
            </a:r>
          </a:p>
          <a:p>
            <a:pPr marL="228600" indent="-228600">
              <a:buFont typeface="+mj-lt"/>
              <a:buAutoNum type="arabicPeriod"/>
            </a:pPr>
            <a:r>
              <a:rPr lang="en-US" sz="900" b="0" i="0" baseline="0" dirty="0"/>
              <a:t>Jesus is our offering and does for the Christian what bulls and goats did for the Israelites (Heb. 9:9, 12-14; 10:1-4).</a:t>
            </a:r>
          </a:p>
          <a:p>
            <a:pPr marL="228600" indent="-228600">
              <a:buFont typeface="+mj-lt"/>
              <a:buAutoNum type="arabicPeriod"/>
            </a:pPr>
            <a:r>
              <a:rPr lang="en-US" sz="900" b="0" i="0" baseline="0" dirty="0"/>
              <a:t>Because of Jesus we can rejoice that we are no longer under the Law and are free from the cumbersome observance of ceremonial rituals.  </a:t>
            </a:r>
          </a:p>
          <a:p>
            <a:pPr marL="228600" indent="-228600">
              <a:buFont typeface="+mj-lt"/>
              <a:buAutoNum type="arabicPeriod"/>
            </a:pPr>
            <a:r>
              <a:rPr lang="en-US" sz="900" b="0" i="0" baseline="0" dirty="0"/>
              <a:t>As priests (1 Pe. 2:9) we are to be holy in our living.  We are the “holy priesthood” and we must not give God less that the “sweet smelling savor” He demands (Eph. 5:2).  </a:t>
            </a:r>
          </a:p>
          <a:p>
            <a:endParaRPr lang="en-US" sz="900" b="0" i="0" baseline="0" dirty="0"/>
          </a:p>
          <a:p>
            <a:pPr marL="0" indent="0">
              <a:buFont typeface="+mj-lt"/>
              <a:buNone/>
            </a:pPr>
            <a:r>
              <a:rPr lang="en-US" sz="900" b="1" i="0" baseline="0" dirty="0"/>
              <a:t>Key thought</a:t>
            </a:r>
            <a:r>
              <a:rPr lang="en-US" sz="900" b="0" i="0" baseline="0" dirty="0"/>
              <a:t>: Is it possible that we are guilty of giving God less than our best? Is He happy when we offer up “false fire” in our worship? Can we nit see in Leviticus that God’s holiness matters and that God will hold us accountable for our actions? </a:t>
            </a:r>
            <a:endParaRPr lang="en-US" sz="900" b="0" i="0" dirty="0"/>
          </a:p>
          <a:p>
            <a:endParaRPr lang="en-US" dirty="0"/>
          </a:p>
        </p:txBody>
      </p:sp>
      <p:sp>
        <p:nvSpPr>
          <p:cNvPr id="4" name="Slide Number Placeholder 3"/>
          <p:cNvSpPr>
            <a:spLocks noGrp="1"/>
          </p:cNvSpPr>
          <p:nvPr>
            <p:ph type="sldNum" sz="quarter" idx="10"/>
          </p:nvPr>
        </p:nvSpPr>
        <p:spPr/>
        <p:txBody>
          <a:bodyPr/>
          <a:lstStyle/>
          <a:p>
            <a:fld id="{E761E3AD-5A36-4F3E-B7ED-E1434D91158B}" type="slidenum">
              <a:rPr lang="en-US" smtClean="0"/>
              <a:t>2</a:t>
            </a:fld>
            <a:endParaRPr lang="en-US" dirty="0"/>
          </a:p>
        </p:txBody>
      </p:sp>
    </p:spTree>
    <p:extLst>
      <p:ext uri="{BB962C8B-B14F-4D97-AF65-F5344CB8AC3E}">
        <p14:creationId xmlns:p14="http://schemas.microsoft.com/office/powerpoint/2010/main" val="681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1032894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1425" y="822325"/>
            <a:ext cx="4692650" cy="3519488"/>
          </a:xfrm>
        </p:spPr>
      </p:sp>
      <p:sp>
        <p:nvSpPr>
          <p:cNvPr id="3" name="Notes Placeholder 2"/>
          <p:cNvSpPr>
            <a:spLocks noGrp="1"/>
          </p:cNvSpPr>
          <p:nvPr>
            <p:ph type="body" idx="1"/>
          </p:nvPr>
        </p:nvSpPr>
        <p:spPr>
          <a:xfrm>
            <a:off x="577850" y="4464050"/>
            <a:ext cx="6019799" cy="4217988"/>
          </a:xfrm>
        </p:spPr>
        <p:txBody>
          <a:bodyPr/>
          <a:lstStyle/>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00" dirty="0"/>
              <a:t>The first five books of the Bible make up the Pentateuch (from </a:t>
            </a:r>
            <a:r>
              <a:rPr lang="en-US" sz="1000" i="1" dirty="0"/>
              <a:t>penta, </a:t>
            </a:r>
            <a:r>
              <a:rPr lang="en-US" sz="1000" dirty="0"/>
              <a:t>the Greek word for five, and </a:t>
            </a:r>
            <a:r>
              <a:rPr lang="en-US" sz="1000" i="1" dirty="0"/>
              <a:t>teuchos</a:t>
            </a:r>
            <a:r>
              <a:rPr lang="en-US" sz="1000" dirty="0"/>
              <a:t>, which means tool).  Otherwise known as the </a:t>
            </a:r>
            <a:r>
              <a:rPr lang="en-US" sz="1000" i="1" dirty="0"/>
              <a:t>Torah - </a:t>
            </a:r>
            <a:r>
              <a:rPr lang="en-US" sz="1000" dirty="0"/>
              <a:t>Each</a:t>
            </a:r>
            <a:r>
              <a:rPr lang="en-US" sz="1000" baseline="0" dirty="0"/>
              <a:t> </a:t>
            </a:r>
            <a:r>
              <a:rPr lang="en-US" sz="1000" dirty="0"/>
              <a:t>the five books written by Moses.</a:t>
            </a:r>
            <a:r>
              <a:rPr lang="en-US" sz="1000" baseline="0" dirty="0"/>
              <a:t>  </a:t>
            </a:r>
          </a:p>
          <a:p>
            <a:endParaRPr lang="en-US" dirty="0"/>
          </a:p>
        </p:txBody>
      </p:sp>
      <p:sp>
        <p:nvSpPr>
          <p:cNvPr id="4" name="Slide Number Placeholder 3"/>
          <p:cNvSpPr>
            <a:spLocks noGrp="1"/>
          </p:cNvSpPr>
          <p:nvPr>
            <p:ph type="sldNum" sz="quarter" idx="10"/>
          </p:nvPr>
        </p:nvSpPr>
        <p:spPr/>
        <p:txBody>
          <a:bodyPr/>
          <a:lstStyle/>
          <a:p>
            <a:fld id="{6832DADE-360F-4BCF-86B2-12FF44352156}" type="slidenum">
              <a:rPr lang="en-US" smtClean="0"/>
              <a:t>4</a:t>
            </a:fld>
            <a:endParaRPr lang="en-US" dirty="0"/>
          </a:p>
        </p:txBody>
      </p:sp>
    </p:spTree>
    <p:extLst>
      <p:ext uri="{BB962C8B-B14F-4D97-AF65-F5344CB8AC3E}">
        <p14:creationId xmlns:p14="http://schemas.microsoft.com/office/powerpoint/2010/main" val="51721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32DADE-360F-4BCF-86B2-12FF44352156}" type="slidenum">
              <a:rPr lang="en-US" smtClean="0"/>
              <a:t>5</a:t>
            </a:fld>
            <a:endParaRPr lang="en-US" dirty="0"/>
          </a:p>
        </p:txBody>
      </p:sp>
    </p:spTree>
    <p:extLst>
      <p:ext uri="{BB962C8B-B14F-4D97-AF65-F5344CB8AC3E}">
        <p14:creationId xmlns:p14="http://schemas.microsoft.com/office/powerpoint/2010/main" val="351716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8</a:t>
            </a:fld>
            <a:endParaRPr lang="en-US" dirty="0"/>
          </a:p>
        </p:txBody>
      </p:sp>
    </p:spTree>
    <p:extLst>
      <p:ext uri="{BB962C8B-B14F-4D97-AF65-F5344CB8AC3E}">
        <p14:creationId xmlns:p14="http://schemas.microsoft.com/office/powerpoint/2010/main" val="1777642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10</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11</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12</a:t>
            </a:fld>
            <a:endParaRPr lang="en-US" dirty="0"/>
          </a:p>
        </p:txBody>
      </p:sp>
    </p:spTree>
    <p:extLst>
      <p:ext uri="{BB962C8B-B14F-4D97-AF65-F5344CB8AC3E}">
        <p14:creationId xmlns:p14="http://schemas.microsoft.com/office/powerpoint/2010/main" val="309903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12/26/22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12/26/22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Leviticus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t>Why is Leviticus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0" y="1408176"/>
            <a:ext cx="9144000" cy="5678424"/>
          </a:xfrm>
        </p:spPr>
        <p:txBody>
          <a:bodyPr>
            <a:noAutofit/>
          </a:bodyPr>
          <a:lstStyle/>
          <a:p>
            <a:pPr marL="89154" indent="0">
              <a:buNone/>
            </a:pPr>
            <a:r>
              <a:rPr lang="en-US" sz="2000" dirty="0"/>
              <a:t>The book of Leviticus was the first book studied by a Jewish child; yet is often among the last books of the Bible to be studied by a Christian..  Today’s readers are often put off by the book’s lists of laws regarding diet, sacrifice, and social behavior.  But within these highly detailed directives we discover the holiness—the separateness, distinction, and utter otherness of God.  And we learn how sin devastates humanity’s relationship with their Creator.  God established the sacrificial system so that His covenant people might enjoy His fellowship through worship; it also allowed for repentance and renewal:</a:t>
            </a:r>
          </a:p>
          <a:p>
            <a:pPr marL="89154" indent="0">
              <a:buNone/>
            </a:pPr>
            <a:endParaRPr lang="en-US" sz="2000" dirty="0"/>
          </a:p>
          <a:p>
            <a:pPr marL="381762" lvl="1" indent="0">
              <a:buNone/>
            </a:pPr>
            <a:r>
              <a:rPr lang="en-US" sz="1800" dirty="0"/>
              <a:t>“When an Israelite worshiper laid his hand on the animal victim, he identified himself with the animal as his substitute . . . this accomplished a symbolic transfer of his sin and a legal transfer of his guilt to the animal victim. God then accepted the slaughter of the animal . . . as a ransom payment for the particular sin which occasioned it.”  </a:t>
            </a:r>
            <a:r>
              <a:rPr lang="en-US" sz="2000" dirty="0"/>
              <a:t>--- </a:t>
            </a:r>
            <a:r>
              <a:rPr lang="en-US" sz="1600" dirty="0"/>
              <a:t>F. Duane Lindsey, "</a:t>
            </a:r>
            <a:r>
              <a:rPr lang="en-US" sz="1600" i="1" dirty="0"/>
              <a:t>Leviticus," in The Bible Knowledge Commentary: Old Testament</a:t>
            </a:r>
            <a:br>
              <a:rPr lang="en-US" sz="1600" i="1" dirty="0"/>
            </a:br>
            <a:endParaRPr lang="en-US" sz="1600" i="1" dirty="0"/>
          </a:p>
          <a:p>
            <a:pPr marL="89154" indent="0">
              <a:buNone/>
            </a:pPr>
            <a:r>
              <a:rPr lang="en-US" sz="2000" dirty="0"/>
              <a:t>Many years after Moses wrote Leviticus, Jesus came to offer Himself as the ultimate sacrifice, holy and perfect, once for all, fulfilling the Law and rendering future animal sacrifices unnecessary and void (Hebrews 10:10)..</a:t>
            </a:r>
          </a:p>
          <a:p>
            <a:pPr marL="89154" indent="0">
              <a:buNone/>
            </a:pPr>
            <a:endParaRPr lang="en-US" sz="2000" dirty="0"/>
          </a:p>
          <a:p>
            <a:pPr marL="89154" indent="0">
              <a:buNone/>
            </a:pPr>
            <a:endParaRPr lang="en-US" sz="2000" dirty="0"/>
          </a:p>
          <a:p>
            <a:pPr marL="89154" indent="0">
              <a:buNone/>
            </a:pPr>
            <a:endParaRPr lang="en-US" sz="1800" dirty="0"/>
          </a:p>
        </p:txBody>
      </p:sp>
    </p:spTree>
    <p:extLst>
      <p:ext uri="{BB962C8B-B14F-4D97-AF65-F5344CB8AC3E}">
        <p14:creationId xmlns:p14="http://schemas.microsoft.com/office/powerpoint/2010/main" val="4271229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228600" y="1408176"/>
            <a:ext cx="8763000" cy="6059424"/>
          </a:xfrm>
        </p:spPr>
        <p:txBody>
          <a:bodyPr>
            <a:noAutofit/>
          </a:bodyPr>
          <a:lstStyle/>
          <a:p>
            <a:pPr marL="89154" indent="0">
              <a:buNone/>
            </a:pPr>
            <a:r>
              <a:rPr lang="en-US" sz="2400" dirty="0"/>
              <a:t>The overall message of Leviticus is sanctification.  The book communicates that receiving God’s forgiveness and acceptance should be followed by holy living and spiritual growth.  Now that Israel had been redeemed by God, they were to be purified into a people worthy of their God. “You shall be holy, for I the Lord your God am holy,” says Leviticus 19:2.  In Leviticus we learn that God loves to be approached, but we must do so on His terms.</a:t>
            </a:r>
          </a:p>
        </p:txBody>
      </p:sp>
    </p:spTree>
    <p:extLst>
      <p:ext uri="{BB962C8B-B14F-4D97-AF65-F5344CB8AC3E}">
        <p14:creationId xmlns:p14="http://schemas.microsoft.com/office/powerpoint/2010/main" val="231357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t>How do I apply this?</a:t>
            </a:r>
          </a:p>
        </p:txBody>
      </p:sp>
      <p:sp>
        <p:nvSpPr>
          <p:cNvPr id="5" name="Content Placeholder 4">
            <a:extLst>
              <a:ext uri="{FF2B5EF4-FFF2-40B4-BE49-F238E27FC236}">
                <a16:creationId xmlns:a16="http://schemas.microsoft.com/office/drawing/2014/main" id="{EFC6F071-B48C-A446-A222-4A3A266EE703}"/>
              </a:ext>
            </a:extLst>
          </p:cNvPr>
          <p:cNvSpPr>
            <a:spLocks noGrp="1"/>
          </p:cNvSpPr>
          <p:nvPr>
            <p:ph idx="1"/>
          </p:nvPr>
        </p:nvSpPr>
        <p:spPr>
          <a:xfrm>
            <a:off x="228600" y="1600200"/>
            <a:ext cx="8686800" cy="5102352"/>
          </a:xfrm>
        </p:spPr>
        <p:txBody>
          <a:bodyPr>
            <a:normAutofit fontScale="70000" lnSpcReduction="20000"/>
          </a:bodyPr>
          <a:lstStyle/>
          <a:p>
            <a:pPr marL="118872" indent="0">
              <a:buNone/>
            </a:pPr>
            <a:r>
              <a:rPr lang="en-US" dirty="0"/>
              <a:t>This theme of holiness extends to the church.  In the New Testament, </a:t>
            </a:r>
          </a:p>
          <a:p>
            <a:pPr marL="118872" indent="0">
              <a:buNone/>
            </a:pPr>
            <a:r>
              <a:rPr lang="en-US" dirty="0"/>
              <a:t>1 Peter 1:15–16 references Leviticus 19:2 when it says: “but as he who called you is holy, you also be holy in all your conduct, 16 since it is written, “You shall be holy, for I am holy.’”  Those who are redeemed by the mercies of God offer different sacrifices today; they offer themselves (Romans 12:1).</a:t>
            </a:r>
          </a:p>
          <a:p>
            <a:pPr marL="118872" indent="0">
              <a:buNone/>
            </a:pPr>
            <a:endParaRPr lang="en-US" dirty="0"/>
          </a:p>
          <a:p>
            <a:pPr marL="118872" indent="0">
              <a:buNone/>
            </a:pPr>
            <a:r>
              <a:rPr lang="en-US" dirty="0"/>
              <a:t>Like He did with the Israelites, God has redeemed and consecrated Christians. Jesus offered Himself as the perfect sacrifice on our behalf, taking the punishment that we deserved so that we might be forgiven. He is the sacrificial Lamb! Those who place their trust in Jesus’s atoning act become God’s children, saved by grace (Ephesians 2:8–9).</a:t>
            </a:r>
          </a:p>
          <a:p>
            <a:pPr marL="118872" indent="0">
              <a:buNone/>
            </a:pPr>
            <a:endParaRPr lang="en-US" dirty="0"/>
          </a:p>
          <a:p>
            <a:pPr marL="118872" indent="0">
              <a:buNone/>
            </a:pPr>
            <a:r>
              <a:rPr lang="en-US" dirty="0"/>
              <a:t>If you are His child, then He wants you to reflect His character.  He is sanctifying you much like He did the nation of Israel.  Does your life echo His? Are you obedient? </a:t>
            </a:r>
          </a:p>
          <a:p>
            <a:pPr marL="118872" indent="0">
              <a:buNone/>
            </a:pPr>
            <a:endParaRPr lang="en-US" dirty="0"/>
          </a:p>
        </p:txBody>
      </p:sp>
    </p:spTree>
    <p:extLst>
      <p:ext uri="{BB962C8B-B14F-4D97-AF65-F5344CB8AC3E}">
        <p14:creationId xmlns:p14="http://schemas.microsoft.com/office/powerpoint/2010/main" val="3487663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6727EC53-92C0-0E4B-A973-F863E1B64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865" y="993924"/>
            <a:ext cx="8097935" cy="4949676"/>
          </a:xfrm>
          <a:prstGeom prst="rect">
            <a:avLst/>
          </a:prstGeom>
        </p:spPr>
      </p:pic>
    </p:spTree>
    <p:extLst>
      <p:ext uri="{BB962C8B-B14F-4D97-AF65-F5344CB8AC3E}">
        <p14:creationId xmlns:p14="http://schemas.microsoft.com/office/powerpoint/2010/main" val="47821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9EDE-CD4A-204B-82AA-5178B4D97156}"/>
              </a:ext>
            </a:extLst>
          </p:cNvPr>
          <p:cNvSpPr>
            <a:spLocks noGrp="1"/>
          </p:cNvSpPr>
          <p:nvPr>
            <p:ph type="title"/>
          </p:nvPr>
        </p:nvSpPr>
        <p:spPr/>
        <p:txBody>
          <a:bodyPr>
            <a:normAutofit/>
          </a:bodyPr>
          <a:lstStyle/>
          <a:p>
            <a:r>
              <a:rPr lang="en-US" sz="3200" dirty="0"/>
              <a:t>Five Offerings - Chapters 1-5</a:t>
            </a:r>
          </a:p>
        </p:txBody>
      </p:sp>
      <p:sp>
        <p:nvSpPr>
          <p:cNvPr id="3" name="Content Placeholder 2">
            <a:extLst>
              <a:ext uri="{FF2B5EF4-FFF2-40B4-BE49-F238E27FC236}">
                <a16:creationId xmlns:a16="http://schemas.microsoft.com/office/drawing/2014/main" id="{47BD6DC0-90F2-834A-BA00-57BD8AB7D440}"/>
              </a:ext>
            </a:extLst>
          </p:cNvPr>
          <p:cNvSpPr>
            <a:spLocks noGrp="1"/>
          </p:cNvSpPr>
          <p:nvPr>
            <p:ph idx="1"/>
          </p:nvPr>
        </p:nvSpPr>
        <p:spPr>
          <a:xfrm>
            <a:off x="304800" y="1524001"/>
            <a:ext cx="8382000" cy="4876800"/>
          </a:xfrm>
        </p:spPr>
        <p:txBody>
          <a:bodyPr>
            <a:normAutofit/>
          </a:bodyPr>
          <a:lstStyle/>
          <a:p>
            <a:pPr marL="690372" indent="-571500">
              <a:buFont typeface="+mj-lt"/>
              <a:buAutoNum type="romanUcPeriod"/>
            </a:pPr>
            <a:r>
              <a:rPr lang="en-US" sz="2000" b="1" dirty="0"/>
              <a:t>Burnt Offering </a:t>
            </a:r>
            <a:r>
              <a:rPr lang="en-US" sz="2000" dirty="0"/>
              <a:t>(Leviticus 1)</a:t>
            </a:r>
          </a:p>
          <a:p>
            <a:pPr lvl="1"/>
            <a:r>
              <a:rPr lang="en-US" sz="2000" dirty="0"/>
              <a:t>Only offering to be totally consumed on the altar with nothing eaten by men</a:t>
            </a:r>
          </a:p>
          <a:p>
            <a:pPr lvl="1"/>
            <a:r>
              <a:rPr lang="en-US" sz="2000" dirty="0"/>
              <a:t>First offering mentioned by name in the Bible (Genesis 8:20)</a:t>
            </a:r>
          </a:p>
          <a:p>
            <a:pPr lvl="1"/>
            <a:r>
              <a:rPr lang="en-US" sz="2000" dirty="0"/>
              <a:t>Most common of the offerings mentioned in scripture (197 times)</a:t>
            </a:r>
          </a:p>
          <a:p>
            <a:pPr lvl="1"/>
            <a:r>
              <a:rPr lang="en-US" sz="2000" dirty="0"/>
              <a:t>Voluntary offering and a sweet savor to the Lord</a:t>
            </a:r>
          </a:p>
          <a:p>
            <a:pPr lvl="1"/>
            <a:r>
              <a:rPr lang="en-US" sz="2000" dirty="0"/>
              <a:t>Indicates entire surrender</a:t>
            </a:r>
          </a:p>
          <a:p>
            <a:pPr marL="633222" indent="-514350">
              <a:buFont typeface="+mj-lt"/>
              <a:buAutoNum type="romanUcPeriod"/>
            </a:pPr>
            <a:r>
              <a:rPr lang="en-US" sz="2000" b="1" dirty="0"/>
              <a:t>Meal Offering </a:t>
            </a:r>
            <a:r>
              <a:rPr lang="en-US" sz="2000" dirty="0"/>
              <a:t>(Leviticus 2)</a:t>
            </a:r>
          </a:p>
          <a:p>
            <a:pPr lvl="1"/>
            <a:r>
              <a:rPr lang="en-US" sz="2000" dirty="0"/>
              <a:t>Only offering made without the shedding of blood and without an animal sacrifice</a:t>
            </a:r>
          </a:p>
          <a:p>
            <a:pPr lvl="1"/>
            <a:r>
              <a:rPr lang="en-US" sz="2000" dirty="0"/>
              <a:t>Offering of fine flour; no animal flesh</a:t>
            </a:r>
          </a:p>
          <a:p>
            <a:pPr lvl="1"/>
            <a:r>
              <a:rPr lang="en-US" sz="2000" dirty="0"/>
              <a:t>Voluntary offering and a sweet savor to the Lord</a:t>
            </a:r>
          </a:p>
          <a:p>
            <a:pPr lvl="1"/>
            <a:r>
              <a:rPr lang="en-US" sz="2000" dirty="0"/>
              <a:t>Indicates a living sacrifice</a:t>
            </a:r>
          </a:p>
          <a:p>
            <a:pPr marL="690372" indent="-571500">
              <a:buFont typeface="+mj-lt"/>
              <a:buAutoNum type="romanUcPeriod"/>
            </a:pPr>
            <a:endParaRPr lang="en-US" dirty="0"/>
          </a:p>
        </p:txBody>
      </p:sp>
    </p:spTree>
    <p:extLst>
      <p:ext uri="{BB962C8B-B14F-4D97-AF65-F5344CB8AC3E}">
        <p14:creationId xmlns:p14="http://schemas.microsoft.com/office/powerpoint/2010/main" val="342527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BD6DC0-90F2-834A-BA00-57BD8AB7D440}"/>
              </a:ext>
            </a:extLst>
          </p:cNvPr>
          <p:cNvSpPr>
            <a:spLocks noGrp="1"/>
          </p:cNvSpPr>
          <p:nvPr>
            <p:ph idx="4294967295"/>
          </p:nvPr>
        </p:nvSpPr>
        <p:spPr>
          <a:xfrm>
            <a:off x="228600" y="228600"/>
            <a:ext cx="8153400" cy="6172200"/>
          </a:xfrm>
        </p:spPr>
        <p:txBody>
          <a:bodyPr>
            <a:normAutofit/>
          </a:bodyPr>
          <a:lstStyle/>
          <a:p>
            <a:pPr marL="690372" indent="-571500">
              <a:buFont typeface="+mj-lt"/>
              <a:buAutoNum type="romanUcPeriod" startAt="3"/>
            </a:pPr>
            <a:r>
              <a:rPr lang="en-US" sz="2000" b="1" dirty="0"/>
              <a:t>Peace Offering </a:t>
            </a:r>
            <a:r>
              <a:rPr lang="en-US" sz="2000" dirty="0"/>
              <a:t>(Leviticus 3)</a:t>
            </a:r>
          </a:p>
          <a:p>
            <a:pPr marL="982980" lvl="1" indent="-571500"/>
            <a:r>
              <a:rPr lang="en-US" sz="2000" dirty="0"/>
              <a:t>Only offering in which the offeror could eat of the meat of the sacrifice</a:t>
            </a:r>
          </a:p>
          <a:p>
            <a:pPr marL="982980" lvl="1" indent="-571500"/>
            <a:r>
              <a:rPr lang="en-US" sz="2000" dirty="0"/>
              <a:t>Voluntary offering and a sweet savor to the Lord</a:t>
            </a:r>
          </a:p>
          <a:p>
            <a:pPr marL="982980" lvl="1" indent="-571500"/>
            <a:r>
              <a:rPr lang="en-US" sz="2000" dirty="0"/>
              <a:t>Indicates fellowship or communion</a:t>
            </a:r>
          </a:p>
          <a:p>
            <a:pPr marL="690372" indent="-571500">
              <a:buFont typeface="+mj-lt"/>
              <a:buAutoNum type="romanUcPeriod" startAt="4"/>
            </a:pPr>
            <a:r>
              <a:rPr lang="en-US" sz="2000" b="1" dirty="0"/>
              <a:t>Sin Offering </a:t>
            </a:r>
            <a:r>
              <a:rPr lang="en-US" sz="2000" dirty="0"/>
              <a:t>(Leviticus 4)</a:t>
            </a:r>
          </a:p>
          <a:p>
            <a:pPr marL="982980" lvl="1" indent="-571500"/>
            <a:r>
              <a:rPr lang="en-US" sz="2000" dirty="0"/>
              <a:t>Required offering; not a sweet savor</a:t>
            </a:r>
          </a:p>
          <a:p>
            <a:pPr marL="982980" lvl="1" indent="-571500"/>
            <a:r>
              <a:rPr lang="en-US" sz="2000" dirty="0"/>
              <a:t>Dealt with the sinner and the problem of sin</a:t>
            </a:r>
          </a:p>
          <a:p>
            <a:pPr marL="982980" lvl="1" indent="-571500"/>
            <a:r>
              <a:rPr lang="en-US" sz="2000" dirty="0"/>
              <a:t>Indicates payment for sin </a:t>
            </a:r>
          </a:p>
          <a:p>
            <a:pPr marL="690372" indent="-571500">
              <a:buFont typeface="+mj-lt"/>
              <a:buAutoNum type="romanUcPeriod" startAt="4"/>
            </a:pPr>
            <a:r>
              <a:rPr lang="en-US" sz="2000" b="1" dirty="0"/>
              <a:t>Trespass Offering </a:t>
            </a:r>
            <a:r>
              <a:rPr lang="en-US" sz="2000" dirty="0"/>
              <a:t>(Leviticus 5)</a:t>
            </a:r>
          </a:p>
          <a:p>
            <a:pPr marL="982980" lvl="1" indent="-571500"/>
            <a:r>
              <a:rPr lang="en-US" sz="2000" dirty="0"/>
              <a:t>Required offering; not a sweet savor</a:t>
            </a:r>
          </a:p>
          <a:p>
            <a:pPr marL="982980" lvl="1" indent="-571500"/>
            <a:r>
              <a:rPr lang="en-US" sz="2000" dirty="0"/>
              <a:t>Dealt with particular sins</a:t>
            </a:r>
          </a:p>
          <a:p>
            <a:pPr marL="982980" lvl="1" indent="-571500"/>
            <a:r>
              <a:rPr lang="en-US" sz="2000" dirty="0"/>
              <a:t>Indicates forgiveness of committed sins</a:t>
            </a:r>
          </a:p>
          <a:p>
            <a:pPr marL="690372" indent="-571500">
              <a:buFont typeface="+mj-lt"/>
              <a:buAutoNum type="romanUcPeriod" startAt="4"/>
            </a:pPr>
            <a:endParaRPr lang="en-US" sz="2400" dirty="0"/>
          </a:p>
        </p:txBody>
      </p:sp>
    </p:spTree>
    <p:extLst>
      <p:ext uri="{BB962C8B-B14F-4D97-AF65-F5344CB8AC3E}">
        <p14:creationId xmlns:p14="http://schemas.microsoft.com/office/powerpoint/2010/main" val="304812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Five Types of offerings &amp; Jesus Christ</a:t>
            </a:r>
          </a:p>
        </p:txBody>
      </p:sp>
      <p:sp>
        <p:nvSpPr>
          <p:cNvPr id="5" name="Text Placeholder 4"/>
          <p:cNvSpPr>
            <a:spLocks noGrp="1"/>
          </p:cNvSpPr>
          <p:nvPr>
            <p:ph type="body" idx="1"/>
          </p:nvPr>
        </p:nvSpPr>
        <p:spPr>
          <a:xfrm>
            <a:off x="228600" y="1698987"/>
            <a:ext cx="4268788" cy="715355"/>
          </a:xfrm>
          <a:solidFill>
            <a:schemeClr val="tx1"/>
          </a:solidFill>
        </p:spPr>
        <p:txBody>
          <a:bodyPr/>
          <a:lstStyle/>
          <a:p>
            <a:r>
              <a:rPr lang="en-US" dirty="0">
                <a:solidFill>
                  <a:schemeClr val="bg1"/>
                </a:solidFill>
              </a:rPr>
              <a:t>Levitical Offering</a:t>
            </a:r>
          </a:p>
        </p:txBody>
      </p:sp>
      <p:sp>
        <p:nvSpPr>
          <p:cNvPr id="6" name="Content Placeholder 5"/>
          <p:cNvSpPr>
            <a:spLocks noGrp="1"/>
          </p:cNvSpPr>
          <p:nvPr>
            <p:ph sz="half" idx="2"/>
          </p:nvPr>
        </p:nvSpPr>
        <p:spPr>
          <a:xfrm>
            <a:off x="228600" y="2414342"/>
            <a:ext cx="4268788" cy="3986458"/>
          </a:xfrm>
          <a:ln w="38100">
            <a:solidFill>
              <a:schemeClr val="accent1"/>
            </a:solidFill>
          </a:ln>
        </p:spPr>
        <p:txBody>
          <a:bodyPr>
            <a:normAutofit/>
          </a:bodyPr>
          <a:lstStyle/>
          <a:p>
            <a:r>
              <a:rPr lang="en-US" sz="2200" dirty="0">
                <a:latin typeface="Abadi MT Condensed Extra Bold" charset="0"/>
                <a:ea typeface="Abadi MT Condensed Extra Bold" charset="0"/>
                <a:cs typeface="Abadi MT Condensed Extra Bold" charset="0"/>
              </a:rPr>
              <a:t>Burnt offering </a:t>
            </a:r>
            <a:r>
              <a:rPr lang="en-US" sz="2200" dirty="0">
                <a:ea typeface="Abadi MT Condensed Extra Bold" charset="0"/>
                <a:cs typeface="Abadi MT Condensed Extra Bold" charset="0"/>
              </a:rPr>
              <a:t>(ch. 1; 6:8-13)</a:t>
            </a:r>
          </a:p>
          <a:p>
            <a:r>
              <a:rPr lang="en-US" sz="2200" dirty="0">
                <a:latin typeface="Abadi MT Condensed Extra Bold" charset="0"/>
                <a:ea typeface="Abadi MT Condensed Extra Bold" charset="0"/>
                <a:cs typeface="Abadi MT Condensed Extra Bold" charset="0"/>
              </a:rPr>
              <a:t>Grain Offering </a:t>
            </a:r>
            <a:r>
              <a:rPr lang="en-US" sz="2200" dirty="0">
                <a:ea typeface="Abadi MT Condensed Extra Bold" charset="0"/>
                <a:cs typeface="Abadi MT Condensed Extra Bold" charset="0"/>
              </a:rPr>
              <a:t>(ch. 2; 6:14-23)</a:t>
            </a:r>
          </a:p>
          <a:p>
            <a:r>
              <a:rPr lang="en-US" sz="2200" dirty="0">
                <a:latin typeface="Abadi MT Condensed Extra Bold" charset="0"/>
                <a:ea typeface="Abadi MT Condensed Extra Bold" charset="0"/>
                <a:cs typeface="Abadi MT Condensed Extra Bold" charset="0"/>
              </a:rPr>
              <a:t>Peace offering </a:t>
            </a:r>
            <a:r>
              <a:rPr lang="en-US" sz="2200" dirty="0">
                <a:ea typeface="Abadi MT Condensed Extra Bold" charset="0"/>
                <a:cs typeface="Abadi MT Condensed Extra Bold" charset="0"/>
              </a:rPr>
              <a:t>(ch. 3; 7:11-16)</a:t>
            </a:r>
          </a:p>
          <a:p>
            <a:r>
              <a:rPr lang="en-US" sz="2200" dirty="0">
                <a:latin typeface="Abadi MT Condensed Extra Bold" charset="0"/>
                <a:ea typeface="Abadi MT Condensed Extra Bold" charset="0"/>
                <a:cs typeface="Abadi MT Condensed Extra Bold" charset="0"/>
              </a:rPr>
              <a:t>Sin offering </a:t>
            </a:r>
            <a:r>
              <a:rPr lang="en-US" sz="2200" dirty="0">
                <a:ea typeface="Abadi MT Condensed Extra Bold" charset="0"/>
                <a:cs typeface="Abadi MT Condensed Extra Bold" charset="0"/>
              </a:rPr>
              <a:t>(4:1-5:13; 6:24-30)</a:t>
            </a:r>
          </a:p>
          <a:p>
            <a:r>
              <a:rPr lang="en-US" sz="2200" dirty="0">
                <a:latin typeface="Abadi MT Condensed Extra Bold" charset="0"/>
                <a:ea typeface="Abadi MT Condensed Extra Bold" charset="0"/>
                <a:cs typeface="Abadi MT Condensed Extra Bold" charset="0"/>
              </a:rPr>
              <a:t>Guilt (trespass)Offering </a:t>
            </a:r>
            <a:r>
              <a:rPr lang="en-US" sz="2200" dirty="0">
                <a:ea typeface="Abadi MT Condensed Extra Bold" charset="0"/>
                <a:cs typeface="Abadi MT Condensed Extra Bold" charset="0"/>
              </a:rPr>
              <a:t>(5:14-6:7; 7:1-10)</a:t>
            </a:r>
            <a:endParaRPr lang="en-US" sz="2200" dirty="0">
              <a:latin typeface="Abadi MT Condensed Extra Bold" charset="0"/>
              <a:ea typeface="Abadi MT Condensed Extra Bold" charset="0"/>
              <a:cs typeface="Abadi MT Condensed Extra Bold" charset="0"/>
            </a:endParaRPr>
          </a:p>
          <a:p>
            <a:pPr marL="118872" indent="0">
              <a:buNone/>
            </a:pPr>
            <a:endParaRPr lang="en-US" sz="2300" dirty="0">
              <a:latin typeface="Abadi MT Condensed Extra Bold" charset="0"/>
              <a:ea typeface="Abadi MT Condensed Extra Bold" charset="0"/>
              <a:cs typeface="Abadi MT Condensed Extra Bold" charset="0"/>
            </a:endParaRPr>
          </a:p>
          <a:p>
            <a:pPr marL="118872" indent="0">
              <a:buNone/>
            </a:pPr>
            <a:endParaRPr lang="en-US" sz="2300" dirty="0">
              <a:latin typeface="Abadi MT Condensed Extra Bold" charset="0"/>
              <a:ea typeface="Abadi MT Condensed Extra Bold" charset="0"/>
              <a:cs typeface="Abadi MT Condensed Extra Bold" charset="0"/>
            </a:endParaRPr>
          </a:p>
          <a:p>
            <a:endParaRPr lang="en-US" sz="2300" dirty="0">
              <a:latin typeface="Abadi MT Condensed Extra Bold" charset="0"/>
              <a:ea typeface="Abadi MT Condensed Extra Bold" charset="0"/>
              <a:cs typeface="Abadi MT Condensed Extra Bold" charset="0"/>
            </a:endParaRPr>
          </a:p>
        </p:txBody>
      </p:sp>
      <p:sp>
        <p:nvSpPr>
          <p:cNvPr id="7" name="Text Placeholder 6"/>
          <p:cNvSpPr>
            <a:spLocks noGrp="1"/>
          </p:cNvSpPr>
          <p:nvPr>
            <p:ph type="body" sz="quarter" idx="3"/>
          </p:nvPr>
        </p:nvSpPr>
        <p:spPr>
          <a:xfrm>
            <a:off x="4572001" y="1698987"/>
            <a:ext cx="4495800" cy="715355"/>
          </a:xfrm>
          <a:solidFill>
            <a:schemeClr val="tx1"/>
          </a:solidFill>
        </p:spPr>
        <p:txBody>
          <a:bodyPr/>
          <a:lstStyle/>
          <a:p>
            <a:r>
              <a:rPr lang="en-US" dirty="0">
                <a:solidFill>
                  <a:schemeClr val="bg1"/>
                </a:solidFill>
              </a:rPr>
              <a:t>Picture of Christ</a:t>
            </a:r>
          </a:p>
        </p:txBody>
      </p:sp>
      <p:sp>
        <p:nvSpPr>
          <p:cNvPr id="8" name="Content Placeholder 7"/>
          <p:cNvSpPr>
            <a:spLocks noGrp="1"/>
          </p:cNvSpPr>
          <p:nvPr>
            <p:ph sz="quarter" idx="4"/>
          </p:nvPr>
        </p:nvSpPr>
        <p:spPr>
          <a:xfrm>
            <a:off x="4572001" y="2414342"/>
            <a:ext cx="4495800" cy="3986458"/>
          </a:xfrm>
          <a:ln w="38100">
            <a:solidFill>
              <a:srgbClr val="0070C0"/>
            </a:solidFill>
          </a:ln>
        </p:spPr>
        <p:txBody>
          <a:bodyPr>
            <a:normAutofit/>
          </a:bodyPr>
          <a:lstStyle/>
          <a:p>
            <a:r>
              <a:rPr lang="en-US" sz="2200" dirty="0">
                <a:latin typeface="Abadi MT Condensed Extra Bold" charset="0"/>
                <a:ea typeface="Abadi MT Condensed Extra Bold" charset="0"/>
                <a:cs typeface="Abadi MT Condensed Extra Bold" charset="0"/>
              </a:rPr>
              <a:t>His total consecration </a:t>
            </a:r>
            <a:r>
              <a:rPr lang="en-US" sz="2200" dirty="0">
                <a:latin typeface="+mj-lt"/>
                <a:ea typeface="Abadi MT Condensed Extra Bold" charset="0"/>
                <a:cs typeface="Abadi MT Condensed Extra Bold" charset="0"/>
              </a:rPr>
              <a:t>(Phil. 2:6-8) </a:t>
            </a:r>
          </a:p>
          <a:p>
            <a:r>
              <a:rPr lang="en-US" sz="2200" dirty="0">
                <a:latin typeface="Abadi MT Condensed Extra Bold" charset="0"/>
                <a:ea typeface="Abadi MT Condensed Extra Bold" charset="0"/>
                <a:cs typeface="Abadi MT Condensed Extra Bold" charset="0"/>
              </a:rPr>
              <a:t>His sinless service </a:t>
            </a:r>
            <a:r>
              <a:rPr lang="en-US" sz="2200" dirty="0">
                <a:latin typeface="+mj-lt"/>
                <a:ea typeface="Abadi MT Condensed Extra Bold" charset="0"/>
                <a:cs typeface="Abadi MT Condensed Extra Bold" charset="0"/>
              </a:rPr>
              <a:t>(Jn. 4:34)</a:t>
            </a:r>
          </a:p>
          <a:p>
            <a:r>
              <a:rPr lang="en-US" sz="2200" dirty="0">
                <a:latin typeface="Abadi MT Condensed Extra Bold" charset="0"/>
                <a:ea typeface="Abadi MT Condensed Extra Bold" charset="0"/>
                <a:cs typeface="Abadi MT Condensed Extra Bold" charset="0"/>
              </a:rPr>
              <a:t>His crucifixion </a:t>
            </a:r>
            <a:r>
              <a:rPr lang="en-US" sz="2200" dirty="0">
                <a:latin typeface="+mj-lt"/>
                <a:ea typeface="Abadi MT Condensed Extra Bold" charset="0"/>
                <a:cs typeface="Abadi MT Condensed Extra Bold" charset="0"/>
              </a:rPr>
              <a:t>(Eph. 2:13-14)</a:t>
            </a:r>
          </a:p>
          <a:p>
            <a:r>
              <a:rPr lang="en-US" sz="2200" dirty="0">
                <a:latin typeface="Abadi MT Condensed Extra Bold" charset="0"/>
                <a:ea typeface="Abadi MT Condensed Extra Bold" charset="0"/>
                <a:cs typeface="Abadi MT Condensed Extra Bold" charset="0"/>
              </a:rPr>
              <a:t>His bearing of our sins </a:t>
            </a:r>
            <a:r>
              <a:rPr lang="en-US" sz="2200" dirty="0">
                <a:latin typeface="+mj-lt"/>
                <a:ea typeface="Abadi MT Condensed Extra Bold" charset="0"/>
                <a:cs typeface="Abadi MT Condensed Extra Bold" charset="0"/>
              </a:rPr>
              <a:t>(Heb. 9:26)</a:t>
            </a:r>
            <a:endParaRPr lang="en-US" sz="2200" dirty="0">
              <a:latin typeface="Abadi MT Condensed Extra Bold" charset="0"/>
              <a:ea typeface="Abadi MT Condensed Extra Bold" charset="0"/>
              <a:cs typeface="Abadi MT Condensed Extra Bold" charset="0"/>
            </a:endParaRPr>
          </a:p>
          <a:p>
            <a:r>
              <a:rPr lang="en-US" sz="2200" dirty="0">
                <a:latin typeface="Abadi MT Condensed Extra Bold" charset="0"/>
                <a:ea typeface="Abadi MT Condensed Extra Bold" charset="0"/>
                <a:cs typeface="Abadi MT Condensed Extra Bold" charset="0"/>
              </a:rPr>
              <a:t>His payment for the damage of sin </a:t>
            </a:r>
            <a:r>
              <a:rPr lang="en-US" sz="2200" dirty="0">
                <a:latin typeface="+mj-lt"/>
                <a:ea typeface="Abadi MT Condensed Extra Bold" charset="0"/>
                <a:cs typeface="Abadi MT Condensed Extra Bold" charset="0"/>
              </a:rPr>
              <a:t>(Heb. 10:12)</a:t>
            </a:r>
            <a:endParaRPr lang="en-US" sz="2200" dirty="0">
              <a:latin typeface="Abadi MT Condensed Extra Bold" charset="0"/>
              <a:ea typeface="Abadi MT Condensed Extra Bold" charset="0"/>
              <a:cs typeface="Abadi MT Condensed Extra Bold" charset="0"/>
            </a:endParaRPr>
          </a:p>
        </p:txBody>
      </p:sp>
      <p:sp>
        <p:nvSpPr>
          <p:cNvPr id="2" name="TextBox 1">
            <a:extLst>
              <a:ext uri="{FF2B5EF4-FFF2-40B4-BE49-F238E27FC236}">
                <a16:creationId xmlns:a16="http://schemas.microsoft.com/office/drawing/2014/main" id="{E76CC339-788C-3846-B14D-4B7D6E7A21F4}"/>
              </a:ext>
            </a:extLst>
          </p:cNvPr>
          <p:cNvSpPr txBox="1"/>
          <p:nvPr/>
        </p:nvSpPr>
        <p:spPr>
          <a:xfrm>
            <a:off x="2471673" y="4724400"/>
            <a:ext cx="4066083" cy="1477328"/>
          </a:xfrm>
          <a:prstGeom prst="rect">
            <a:avLst/>
          </a:prstGeom>
          <a:solidFill>
            <a:schemeClr val="accent1"/>
          </a:solidFill>
          <a:ln w="57150">
            <a:solidFill>
              <a:schemeClr val="tx1"/>
            </a:solidFill>
          </a:ln>
        </p:spPr>
        <p:txBody>
          <a:bodyPr wrap="square" rtlCol="0">
            <a:spAutoFit/>
          </a:bodyPr>
          <a:lstStyle/>
          <a:p>
            <a:r>
              <a:rPr lang="en-US" dirty="0"/>
              <a:t>Burnt Offering		197 times</a:t>
            </a:r>
          </a:p>
          <a:p>
            <a:r>
              <a:rPr lang="en-US" dirty="0"/>
              <a:t>Meat Offering		123 times</a:t>
            </a:r>
          </a:p>
          <a:p>
            <a:r>
              <a:rPr lang="en-US" dirty="0"/>
              <a:t>Sin Offering		119 times</a:t>
            </a:r>
          </a:p>
          <a:p>
            <a:r>
              <a:rPr lang="en-US" dirty="0"/>
              <a:t>Peace Offering		43 times</a:t>
            </a:r>
          </a:p>
          <a:p>
            <a:r>
              <a:rPr lang="en-US" dirty="0"/>
              <a:t>Trespass Offering		36 times</a:t>
            </a:r>
          </a:p>
        </p:txBody>
      </p:sp>
    </p:spTree>
    <p:extLst>
      <p:ext uri="{BB962C8B-B14F-4D97-AF65-F5344CB8AC3E}">
        <p14:creationId xmlns:p14="http://schemas.microsoft.com/office/powerpoint/2010/main" val="535370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E4E3B-7D15-324B-9777-5DFE9A7A97F3}"/>
              </a:ext>
            </a:extLst>
          </p:cNvPr>
          <p:cNvSpPr>
            <a:spLocks noGrp="1"/>
          </p:cNvSpPr>
          <p:nvPr>
            <p:ph type="title"/>
          </p:nvPr>
        </p:nvSpPr>
        <p:spPr/>
        <p:txBody>
          <a:bodyPr/>
          <a:lstStyle/>
          <a:p>
            <a:r>
              <a:rPr lang="en-US" dirty="0"/>
              <a:t>The Seven Feasts (Leviticus 23) </a:t>
            </a:r>
          </a:p>
        </p:txBody>
      </p:sp>
      <p:sp>
        <p:nvSpPr>
          <p:cNvPr id="3" name="Content Placeholder 2">
            <a:extLst>
              <a:ext uri="{FF2B5EF4-FFF2-40B4-BE49-F238E27FC236}">
                <a16:creationId xmlns:a16="http://schemas.microsoft.com/office/drawing/2014/main" id="{CBD2184B-25DB-9145-BF71-71B1FA9CF831}"/>
              </a:ext>
            </a:extLst>
          </p:cNvPr>
          <p:cNvSpPr>
            <a:spLocks noGrp="1"/>
          </p:cNvSpPr>
          <p:nvPr>
            <p:ph idx="1"/>
          </p:nvPr>
        </p:nvSpPr>
        <p:spPr/>
        <p:txBody>
          <a:bodyPr>
            <a:normAutofit/>
          </a:bodyPr>
          <a:lstStyle/>
          <a:p>
            <a:pPr marL="633222" indent="-514350">
              <a:buFont typeface="+mj-lt"/>
              <a:buAutoNum type="arabicPeriod"/>
            </a:pPr>
            <a:r>
              <a:rPr lang="en-US" sz="2800" b="1" dirty="0"/>
              <a:t>Passover</a:t>
            </a:r>
            <a:r>
              <a:rPr lang="en-US" sz="2800" dirty="0"/>
              <a:t> - 23:4-5</a:t>
            </a:r>
          </a:p>
          <a:p>
            <a:pPr marL="633222" indent="-514350">
              <a:buFont typeface="+mj-lt"/>
              <a:buAutoNum type="arabicPeriod"/>
            </a:pPr>
            <a:r>
              <a:rPr lang="en-US" sz="2800" b="1" dirty="0"/>
              <a:t>Unleavened Bread </a:t>
            </a:r>
            <a:r>
              <a:rPr lang="en-US" sz="2800" dirty="0"/>
              <a:t>- 23:6-8</a:t>
            </a:r>
          </a:p>
          <a:p>
            <a:pPr marL="633222" indent="-514350">
              <a:buFont typeface="+mj-lt"/>
              <a:buAutoNum type="arabicPeriod"/>
            </a:pPr>
            <a:r>
              <a:rPr lang="en-US" sz="2800" b="1" dirty="0"/>
              <a:t>First fruits </a:t>
            </a:r>
            <a:r>
              <a:rPr lang="en-US" sz="2800" dirty="0"/>
              <a:t>- 23:9-14</a:t>
            </a:r>
          </a:p>
          <a:p>
            <a:pPr marL="633222" indent="-514350">
              <a:buFont typeface="+mj-lt"/>
              <a:buAutoNum type="arabicPeriod"/>
            </a:pPr>
            <a:r>
              <a:rPr lang="en-US" sz="2800" b="1" dirty="0"/>
              <a:t>Weeks </a:t>
            </a:r>
            <a:r>
              <a:rPr lang="en-US" sz="2800" dirty="0"/>
              <a:t>- 23; 15-21</a:t>
            </a:r>
          </a:p>
          <a:p>
            <a:pPr marL="633222" indent="-514350">
              <a:buFont typeface="+mj-lt"/>
              <a:buAutoNum type="arabicPeriod"/>
            </a:pPr>
            <a:r>
              <a:rPr lang="en-US" sz="2800" b="1" dirty="0"/>
              <a:t>Trumpets</a:t>
            </a:r>
            <a:r>
              <a:rPr lang="en-US" sz="2800" dirty="0"/>
              <a:t> - 23:23-35</a:t>
            </a:r>
          </a:p>
          <a:p>
            <a:pPr marL="633222" indent="-514350">
              <a:buFont typeface="+mj-lt"/>
              <a:buAutoNum type="arabicPeriod"/>
            </a:pPr>
            <a:r>
              <a:rPr lang="en-US" sz="2800" b="1" dirty="0"/>
              <a:t>Day of Atonement </a:t>
            </a:r>
            <a:r>
              <a:rPr lang="en-US" sz="2800" dirty="0"/>
              <a:t>- 23:26-32</a:t>
            </a:r>
          </a:p>
          <a:p>
            <a:pPr marL="633222" indent="-514350">
              <a:buFont typeface="+mj-lt"/>
              <a:buAutoNum type="arabicPeriod"/>
            </a:pPr>
            <a:r>
              <a:rPr lang="en-US" sz="2800" b="1" dirty="0"/>
              <a:t>Tabernacles</a:t>
            </a:r>
            <a:r>
              <a:rPr lang="en-US" sz="2800" dirty="0"/>
              <a:t> (Booths) - 23:34-36</a:t>
            </a:r>
          </a:p>
        </p:txBody>
      </p:sp>
    </p:spTree>
    <p:extLst>
      <p:ext uri="{BB962C8B-B14F-4D97-AF65-F5344CB8AC3E}">
        <p14:creationId xmlns:p14="http://schemas.microsoft.com/office/powerpoint/2010/main" val="3376703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Leviticus</a:t>
            </a:r>
          </a:p>
        </p:txBody>
      </p:sp>
      <p:sp>
        <p:nvSpPr>
          <p:cNvPr id="3" name="Content Placeholder 2"/>
          <p:cNvSpPr>
            <a:spLocks noGrp="1"/>
          </p:cNvSpPr>
          <p:nvPr>
            <p:ph idx="1"/>
          </p:nvPr>
        </p:nvSpPr>
        <p:spPr>
          <a:xfrm>
            <a:off x="7620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190500" y="2628900"/>
            <a:ext cx="2438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124700" y="2628900"/>
            <a:ext cx="25908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95400" y="4038600"/>
            <a:ext cx="7010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14300" y="51435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0" y="44196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124700" y="51435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295400" y="6324600"/>
            <a:ext cx="70104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7244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0" y="51054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864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58674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85" name="TextBox 84"/>
          <p:cNvSpPr txBox="1"/>
          <p:nvPr/>
        </p:nvSpPr>
        <p:spPr>
          <a:xfrm>
            <a:off x="3352800" y="4648200"/>
            <a:ext cx="2362200" cy="381000"/>
          </a:xfrm>
          <a:prstGeom prst="rect">
            <a:avLst/>
          </a:prstGeom>
          <a:noFill/>
        </p:spPr>
        <p:txBody>
          <a:bodyPr wrap="square" rtlCol="0">
            <a:spAutoFit/>
          </a:bodyPr>
          <a:lstStyle/>
          <a:p>
            <a:pPr algn="ctr"/>
            <a:r>
              <a:rPr lang="en-US" b="1" dirty="0"/>
              <a:t> </a:t>
            </a:r>
          </a:p>
        </p:txBody>
      </p:sp>
      <p:sp>
        <p:nvSpPr>
          <p:cNvPr id="86" name="TextBox 85"/>
          <p:cNvSpPr txBox="1"/>
          <p:nvPr/>
        </p:nvSpPr>
        <p:spPr>
          <a:xfrm>
            <a:off x="3276600" y="5105400"/>
            <a:ext cx="2590800" cy="369332"/>
          </a:xfrm>
          <a:prstGeom prst="rect">
            <a:avLst/>
          </a:prstGeom>
          <a:noFill/>
        </p:spPr>
        <p:txBody>
          <a:bodyPr wrap="square" rtlCol="0">
            <a:spAutoFit/>
          </a:bodyPr>
          <a:lstStyle/>
          <a:p>
            <a:pPr algn="ctr"/>
            <a:r>
              <a:rPr lang="en-US" b="1" dirty="0"/>
              <a:t>  </a:t>
            </a:r>
          </a:p>
        </p:txBody>
      </p:sp>
      <p:sp>
        <p:nvSpPr>
          <p:cNvPr id="95" name="TextBox 94"/>
          <p:cNvSpPr txBox="1"/>
          <p:nvPr/>
        </p:nvSpPr>
        <p:spPr>
          <a:xfrm>
            <a:off x="0" y="4038599"/>
            <a:ext cx="1066800" cy="307777"/>
          </a:xfrm>
          <a:prstGeom prst="rect">
            <a:avLst/>
          </a:prstGeom>
          <a:noFill/>
        </p:spPr>
        <p:txBody>
          <a:bodyPr wrap="square" rtlCol="0">
            <a:spAutoFit/>
          </a:bodyPr>
          <a:lstStyle/>
          <a:p>
            <a:r>
              <a:rPr lang="en-US" sz="1400" b="1" i="1" dirty="0"/>
              <a:t> </a:t>
            </a:r>
            <a:endParaRPr lang="en-US" sz="1600" b="1" i="1" dirty="0"/>
          </a:p>
        </p:txBody>
      </p:sp>
      <p:sp>
        <p:nvSpPr>
          <p:cNvPr id="96" name="TextBox 95"/>
          <p:cNvSpPr txBox="1"/>
          <p:nvPr/>
        </p:nvSpPr>
        <p:spPr>
          <a:xfrm>
            <a:off x="0" y="4419600"/>
            <a:ext cx="1295400" cy="307777"/>
          </a:xfrm>
          <a:prstGeom prst="rect">
            <a:avLst/>
          </a:prstGeom>
          <a:noFill/>
        </p:spPr>
        <p:txBody>
          <a:bodyPr wrap="square" rtlCol="0">
            <a:spAutoFit/>
          </a:bodyPr>
          <a:lstStyle/>
          <a:p>
            <a:r>
              <a:rPr lang="en-US" sz="1400" b="1" i="1" dirty="0"/>
              <a:t> </a:t>
            </a:r>
            <a:endParaRPr lang="en-US" sz="1600" b="1" i="1" dirty="0"/>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cxnSp>
        <p:nvCxnSpPr>
          <p:cNvPr id="64" name="Straight Connector 63"/>
          <p:cNvCxnSpPr/>
          <p:nvPr/>
        </p:nvCxnSpPr>
        <p:spPr>
          <a:xfrm rot="5400000">
            <a:off x="3619500" y="2705100"/>
            <a:ext cx="2590800" cy="228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0" y="47244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2209800" y="3733800"/>
            <a:ext cx="1780343" cy="338554"/>
          </a:xfrm>
          <a:prstGeom prst="rect">
            <a:avLst/>
          </a:prstGeom>
          <a:noFill/>
        </p:spPr>
        <p:txBody>
          <a:bodyPr wrap="square" rtlCol="0">
            <a:spAutoFit/>
          </a:bodyPr>
          <a:lstStyle/>
          <a:p>
            <a:r>
              <a:rPr lang="en-US" sz="1600" dirty="0"/>
              <a:t>       Chapters 1-17</a:t>
            </a:r>
          </a:p>
        </p:txBody>
      </p:sp>
      <p:sp>
        <p:nvSpPr>
          <p:cNvPr id="118" name="TextBox 117"/>
          <p:cNvSpPr txBox="1"/>
          <p:nvPr/>
        </p:nvSpPr>
        <p:spPr>
          <a:xfrm>
            <a:off x="5486400" y="3733800"/>
            <a:ext cx="2286000" cy="338554"/>
          </a:xfrm>
          <a:prstGeom prst="rect">
            <a:avLst/>
          </a:prstGeom>
          <a:noFill/>
        </p:spPr>
        <p:txBody>
          <a:bodyPr wrap="square" rtlCol="0">
            <a:spAutoFit/>
          </a:bodyPr>
          <a:lstStyle/>
          <a:p>
            <a:r>
              <a:rPr lang="en-US" sz="1600" dirty="0"/>
              <a:t>         Chapters 18-27</a:t>
            </a:r>
          </a:p>
        </p:txBody>
      </p:sp>
      <p:sp>
        <p:nvSpPr>
          <p:cNvPr id="132" name="TextBox 131"/>
          <p:cNvSpPr txBox="1"/>
          <p:nvPr/>
        </p:nvSpPr>
        <p:spPr>
          <a:xfrm>
            <a:off x="1676400" y="4038600"/>
            <a:ext cx="2514600" cy="369332"/>
          </a:xfrm>
          <a:prstGeom prst="rect">
            <a:avLst/>
          </a:prstGeom>
          <a:noFill/>
        </p:spPr>
        <p:txBody>
          <a:bodyPr wrap="square" rtlCol="0">
            <a:spAutoFit/>
          </a:bodyPr>
          <a:lstStyle/>
          <a:p>
            <a:r>
              <a:rPr lang="en-US" dirty="0"/>
              <a:t>           </a:t>
            </a:r>
          </a:p>
        </p:txBody>
      </p:sp>
      <p:cxnSp>
        <p:nvCxnSpPr>
          <p:cNvPr id="141" name="Straight Connector 140"/>
          <p:cNvCxnSpPr/>
          <p:nvPr/>
        </p:nvCxnSpPr>
        <p:spPr>
          <a:xfrm rot="5400000">
            <a:off x="4648200" y="42672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1600200" y="1447800"/>
            <a:ext cx="35052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48" name="TextBox 147"/>
          <p:cNvSpPr txBox="1"/>
          <p:nvPr/>
        </p:nvSpPr>
        <p:spPr>
          <a:xfrm rot="283774">
            <a:off x="8369963" y="1450494"/>
            <a:ext cx="461665" cy="2050393"/>
          </a:xfrm>
          <a:prstGeom prst="rect">
            <a:avLst/>
          </a:prstGeom>
          <a:noFill/>
        </p:spPr>
        <p:txBody>
          <a:bodyPr vert="vert270" wrap="square" rtlCol="0">
            <a:spAutoFit/>
          </a:bodyPr>
          <a:lstStyle/>
          <a:p>
            <a:r>
              <a:rPr lang="en-US" dirty="0"/>
              <a:t> </a:t>
            </a:r>
          </a:p>
        </p:txBody>
      </p:sp>
      <p:sp>
        <p:nvSpPr>
          <p:cNvPr id="153" name="TextBox 152"/>
          <p:cNvSpPr txBox="1"/>
          <p:nvPr/>
        </p:nvSpPr>
        <p:spPr>
          <a:xfrm>
            <a:off x="5334000" y="2057400"/>
            <a:ext cx="1066800" cy="338554"/>
          </a:xfrm>
          <a:prstGeom prst="rect">
            <a:avLst/>
          </a:prstGeom>
          <a:noFill/>
        </p:spPr>
        <p:txBody>
          <a:bodyPr wrap="square" rtlCol="0">
            <a:spAutoFit/>
          </a:bodyPr>
          <a:lstStyle/>
          <a:p>
            <a:r>
              <a:rPr lang="en-US" sz="1600"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sp>
        <p:nvSpPr>
          <p:cNvPr id="51" name="TextBox 50"/>
          <p:cNvSpPr txBox="1"/>
          <p:nvPr/>
        </p:nvSpPr>
        <p:spPr>
          <a:xfrm>
            <a:off x="228600" y="4114800"/>
            <a:ext cx="1219200" cy="369332"/>
          </a:xfrm>
          <a:prstGeom prst="rect">
            <a:avLst/>
          </a:prstGeom>
          <a:noFill/>
        </p:spPr>
        <p:txBody>
          <a:bodyPr wrap="square" rtlCol="0">
            <a:spAutoFit/>
          </a:bodyPr>
          <a:lstStyle/>
          <a:p>
            <a:r>
              <a:rPr lang="en-US" sz="1600" dirty="0"/>
              <a:t>   Emphasi</a:t>
            </a:r>
            <a:r>
              <a:rPr lang="en-US" dirty="0"/>
              <a:t>s</a:t>
            </a:r>
          </a:p>
        </p:txBody>
      </p:sp>
      <p:sp>
        <p:nvSpPr>
          <p:cNvPr id="52" name="TextBox 51"/>
          <p:cNvSpPr txBox="1"/>
          <p:nvPr/>
        </p:nvSpPr>
        <p:spPr>
          <a:xfrm>
            <a:off x="228600" y="4419600"/>
            <a:ext cx="1173833" cy="338554"/>
          </a:xfrm>
          <a:prstGeom prst="rect">
            <a:avLst/>
          </a:prstGeom>
          <a:noFill/>
        </p:spPr>
        <p:txBody>
          <a:bodyPr wrap="square" rtlCol="0">
            <a:spAutoFit/>
          </a:bodyPr>
          <a:lstStyle/>
          <a:p>
            <a:r>
              <a:rPr lang="en-US" sz="1600" dirty="0"/>
              <a:t>    Location</a:t>
            </a:r>
          </a:p>
        </p:txBody>
      </p:sp>
      <p:sp>
        <p:nvSpPr>
          <p:cNvPr id="53" name="TextBox 52"/>
          <p:cNvSpPr txBox="1"/>
          <p:nvPr/>
        </p:nvSpPr>
        <p:spPr>
          <a:xfrm>
            <a:off x="-152400" y="4724400"/>
            <a:ext cx="1704171" cy="338554"/>
          </a:xfrm>
          <a:prstGeom prst="rect">
            <a:avLst/>
          </a:prstGeom>
          <a:noFill/>
        </p:spPr>
        <p:txBody>
          <a:bodyPr wrap="square" rtlCol="0">
            <a:spAutoFit/>
          </a:bodyPr>
          <a:lstStyle/>
          <a:p>
            <a:r>
              <a:rPr lang="en-US" sz="1600" dirty="0"/>
              <a:t>  Key Questions</a:t>
            </a:r>
          </a:p>
        </p:txBody>
      </p:sp>
      <p:sp>
        <p:nvSpPr>
          <p:cNvPr id="55" name="TextBox 54"/>
          <p:cNvSpPr txBox="1"/>
          <p:nvPr/>
        </p:nvSpPr>
        <p:spPr>
          <a:xfrm>
            <a:off x="0" y="5105400"/>
            <a:ext cx="1580367" cy="338554"/>
          </a:xfrm>
          <a:prstGeom prst="rect">
            <a:avLst/>
          </a:prstGeom>
          <a:noFill/>
        </p:spPr>
        <p:txBody>
          <a:bodyPr wrap="square" rtlCol="0">
            <a:spAutoFit/>
          </a:bodyPr>
          <a:lstStyle/>
          <a:p>
            <a:r>
              <a:rPr lang="en-US" sz="1600" dirty="0"/>
              <a:t>      Key Verses</a:t>
            </a:r>
          </a:p>
        </p:txBody>
      </p:sp>
      <p:sp>
        <p:nvSpPr>
          <p:cNvPr id="57" name="TextBox 56"/>
          <p:cNvSpPr txBox="1"/>
          <p:nvPr/>
        </p:nvSpPr>
        <p:spPr>
          <a:xfrm>
            <a:off x="304800" y="5486400"/>
            <a:ext cx="1143000" cy="338554"/>
          </a:xfrm>
          <a:prstGeom prst="rect">
            <a:avLst/>
          </a:prstGeom>
          <a:noFill/>
        </p:spPr>
        <p:txBody>
          <a:bodyPr wrap="square" rtlCol="0">
            <a:spAutoFit/>
          </a:bodyPr>
          <a:lstStyle/>
          <a:p>
            <a:r>
              <a:rPr lang="en-US" sz="1600" dirty="0"/>
              <a:t>  Key Term</a:t>
            </a:r>
          </a:p>
        </p:txBody>
      </p:sp>
      <p:sp>
        <p:nvSpPr>
          <p:cNvPr id="58" name="TextBox 57"/>
          <p:cNvSpPr txBox="1"/>
          <p:nvPr/>
        </p:nvSpPr>
        <p:spPr>
          <a:xfrm>
            <a:off x="304800" y="5867400"/>
            <a:ext cx="1066800" cy="584775"/>
          </a:xfrm>
          <a:prstGeom prst="rect">
            <a:avLst/>
          </a:prstGeom>
          <a:noFill/>
        </p:spPr>
        <p:txBody>
          <a:bodyPr wrap="square" rtlCol="0">
            <a:spAutoFit/>
          </a:bodyPr>
          <a:lstStyle/>
          <a:p>
            <a:r>
              <a:rPr lang="en-US" sz="1600" dirty="0"/>
              <a:t>    Christ in </a:t>
            </a:r>
          </a:p>
          <a:p>
            <a:r>
              <a:rPr lang="en-US" sz="1600" dirty="0"/>
              <a:t>  Leviticus</a:t>
            </a:r>
          </a:p>
        </p:txBody>
      </p:sp>
      <p:sp>
        <p:nvSpPr>
          <p:cNvPr id="59" name="TextBox 58"/>
          <p:cNvSpPr txBox="1"/>
          <p:nvPr/>
        </p:nvSpPr>
        <p:spPr>
          <a:xfrm>
            <a:off x="1981200" y="1524000"/>
            <a:ext cx="2514600" cy="646331"/>
          </a:xfrm>
          <a:prstGeom prst="rect">
            <a:avLst/>
          </a:prstGeom>
          <a:noFill/>
          <a:ln w="9525">
            <a:solidFill>
              <a:schemeClr val="accent1"/>
            </a:solidFill>
          </a:ln>
        </p:spPr>
        <p:txBody>
          <a:bodyPr wrap="square" rtlCol="0">
            <a:spAutoFit/>
          </a:bodyPr>
          <a:lstStyle/>
          <a:p>
            <a:r>
              <a:rPr lang="en-US" dirty="0">
                <a:latin typeface="Arial Black" pitchFamily="34" charset="0"/>
              </a:rPr>
              <a:t>   The Way to God</a:t>
            </a:r>
          </a:p>
          <a:p>
            <a:r>
              <a:rPr lang="en-US" i="1" dirty="0">
                <a:latin typeface="Arial Black" pitchFamily="34" charset="0"/>
              </a:rPr>
              <a:t>         Access</a:t>
            </a:r>
            <a:endParaRPr lang="en-US" dirty="0">
              <a:latin typeface="Arial Black" pitchFamily="34" charset="0"/>
            </a:endParaRPr>
          </a:p>
        </p:txBody>
      </p:sp>
      <p:sp>
        <p:nvSpPr>
          <p:cNvPr id="60" name="TextBox 59"/>
          <p:cNvSpPr txBox="1"/>
          <p:nvPr/>
        </p:nvSpPr>
        <p:spPr>
          <a:xfrm>
            <a:off x="5410200" y="1524000"/>
            <a:ext cx="2864155" cy="646331"/>
          </a:xfrm>
          <a:prstGeom prst="rect">
            <a:avLst/>
          </a:prstGeom>
          <a:noFill/>
          <a:ln w="6350">
            <a:solidFill>
              <a:schemeClr val="accent1"/>
            </a:solidFill>
          </a:ln>
        </p:spPr>
        <p:txBody>
          <a:bodyPr wrap="square" rtlCol="0">
            <a:spAutoFit/>
          </a:bodyPr>
          <a:lstStyle/>
          <a:p>
            <a:r>
              <a:rPr lang="en-US" dirty="0">
                <a:latin typeface="Arial Black" pitchFamily="34" charset="0"/>
              </a:rPr>
              <a:t>The Walk with God</a:t>
            </a:r>
          </a:p>
          <a:p>
            <a:r>
              <a:rPr lang="en-US" dirty="0">
                <a:latin typeface="Arial Black" pitchFamily="34" charset="0"/>
              </a:rPr>
              <a:t>         </a:t>
            </a:r>
            <a:r>
              <a:rPr lang="en-US" i="1" dirty="0">
                <a:latin typeface="Arial Black" pitchFamily="34" charset="0"/>
              </a:rPr>
              <a:t>Lifestyle</a:t>
            </a:r>
            <a:endParaRPr lang="en-US" dirty="0">
              <a:latin typeface="Arial Black" pitchFamily="34" charset="0"/>
            </a:endParaRPr>
          </a:p>
        </p:txBody>
      </p:sp>
      <p:sp>
        <p:nvSpPr>
          <p:cNvPr id="62" name="TextBox 61"/>
          <p:cNvSpPr txBox="1"/>
          <p:nvPr/>
        </p:nvSpPr>
        <p:spPr>
          <a:xfrm>
            <a:off x="2133600" y="2133600"/>
            <a:ext cx="2239716" cy="338554"/>
          </a:xfrm>
          <a:prstGeom prst="rect">
            <a:avLst/>
          </a:prstGeom>
          <a:noFill/>
        </p:spPr>
        <p:txBody>
          <a:bodyPr wrap="square" rtlCol="0">
            <a:spAutoFit/>
          </a:bodyPr>
          <a:lstStyle/>
          <a:p>
            <a:r>
              <a:rPr lang="en-US" sz="1600" dirty="0"/>
              <a:t>The approach: Offerings</a:t>
            </a:r>
          </a:p>
        </p:txBody>
      </p:sp>
      <p:cxnSp>
        <p:nvCxnSpPr>
          <p:cNvPr id="65" name="Straight Connector 64"/>
          <p:cNvCxnSpPr/>
          <p:nvPr/>
        </p:nvCxnSpPr>
        <p:spPr>
          <a:xfrm>
            <a:off x="2362200" y="2514600"/>
            <a:ext cx="1905000" cy="0"/>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2057400" y="2514600"/>
            <a:ext cx="3134765" cy="338554"/>
          </a:xfrm>
          <a:prstGeom prst="rect">
            <a:avLst/>
          </a:prstGeom>
          <a:noFill/>
        </p:spPr>
        <p:txBody>
          <a:bodyPr wrap="square" rtlCol="0">
            <a:spAutoFit/>
          </a:bodyPr>
          <a:lstStyle/>
          <a:p>
            <a:r>
              <a:rPr lang="en-US" sz="1600" dirty="0"/>
              <a:t>The representative: Priest</a:t>
            </a:r>
          </a:p>
        </p:txBody>
      </p:sp>
      <p:cxnSp>
        <p:nvCxnSpPr>
          <p:cNvPr id="78" name="Straight Connector 77"/>
          <p:cNvCxnSpPr/>
          <p:nvPr/>
        </p:nvCxnSpPr>
        <p:spPr>
          <a:xfrm>
            <a:off x="2209800" y="2895600"/>
            <a:ext cx="2057400" cy="0"/>
          </a:xfrm>
          <a:prstGeom prst="line">
            <a:avLst/>
          </a:prstGeom>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2133600" y="2895600"/>
            <a:ext cx="2133600" cy="769441"/>
          </a:xfrm>
          <a:prstGeom prst="rect">
            <a:avLst/>
          </a:prstGeom>
          <a:noFill/>
        </p:spPr>
        <p:txBody>
          <a:bodyPr wrap="square" rtlCol="0">
            <a:spAutoFit/>
          </a:bodyPr>
          <a:lstStyle/>
          <a:p>
            <a:r>
              <a:rPr lang="en-US" sz="1600" dirty="0"/>
              <a:t>     The laws: Cleansing</a:t>
            </a:r>
          </a:p>
          <a:p>
            <a:r>
              <a:rPr lang="en-US" sz="1400" i="1" dirty="0"/>
              <a:t>                 Physically</a:t>
            </a:r>
          </a:p>
          <a:p>
            <a:r>
              <a:rPr lang="en-US" sz="1400" i="1" dirty="0"/>
              <a:t>                 Spiritually</a:t>
            </a:r>
          </a:p>
        </p:txBody>
      </p:sp>
      <p:sp>
        <p:nvSpPr>
          <p:cNvPr id="88" name="TextBox 87"/>
          <p:cNvSpPr txBox="1"/>
          <p:nvPr/>
        </p:nvSpPr>
        <p:spPr>
          <a:xfrm>
            <a:off x="5486400" y="2133600"/>
            <a:ext cx="2438400" cy="338554"/>
          </a:xfrm>
          <a:prstGeom prst="rect">
            <a:avLst/>
          </a:prstGeom>
          <a:noFill/>
        </p:spPr>
        <p:txBody>
          <a:bodyPr wrap="square" rtlCol="0">
            <a:spAutoFit/>
          </a:bodyPr>
          <a:lstStyle/>
          <a:p>
            <a:r>
              <a:rPr lang="en-US" sz="1600" dirty="0"/>
              <a:t>   Practical  Guidelines</a:t>
            </a:r>
          </a:p>
        </p:txBody>
      </p:sp>
      <p:cxnSp>
        <p:nvCxnSpPr>
          <p:cNvPr id="90" name="Straight Connector 89"/>
          <p:cNvCxnSpPr/>
          <p:nvPr/>
        </p:nvCxnSpPr>
        <p:spPr>
          <a:xfrm>
            <a:off x="5715000" y="2514600"/>
            <a:ext cx="1600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5257800" y="2514600"/>
            <a:ext cx="3273253" cy="338554"/>
          </a:xfrm>
          <a:prstGeom prst="rect">
            <a:avLst/>
          </a:prstGeom>
          <a:noFill/>
        </p:spPr>
        <p:txBody>
          <a:bodyPr wrap="square" rtlCol="0">
            <a:spAutoFit/>
          </a:bodyPr>
          <a:lstStyle/>
          <a:p>
            <a:r>
              <a:rPr lang="en-US" sz="1600" dirty="0"/>
              <a:t>    Chronological observances</a:t>
            </a:r>
          </a:p>
        </p:txBody>
      </p:sp>
      <p:cxnSp>
        <p:nvCxnSpPr>
          <p:cNvPr id="103" name="Straight Connector 102"/>
          <p:cNvCxnSpPr/>
          <p:nvPr/>
        </p:nvCxnSpPr>
        <p:spPr>
          <a:xfrm>
            <a:off x="5638800" y="2895600"/>
            <a:ext cx="2133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5562600" y="2895600"/>
            <a:ext cx="2408093" cy="338554"/>
          </a:xfrm>
          <a:prstGeom prst="rect">
            <a:avLst/>
          </a:prstGeom>
          <a:noFill/>
        </p:spPr>
        <p:txBody>
          <a:bodyPr wrap="square" rtlCol="0">
            <a:spAutoFit/>
          </a:bodyPr>
          <a:lstStyle/>
          <a:p>
            <a:r>
              <a:rPr lang="en-US" sz="1600" dirty="0"/>
              <a:t> Severe Consequences</a:t>
            </a:r>
          </a:p>
        </p:txBody>
      </p:sp>
      <p:sp>
        <p:nvSpPr>
          <p:cNvPr id="108" name="TextBox 107"/>
          <p:cNvSpPr txBox="1"/>
          <p:nvPr/>
        </p:nvSpPr>
        <p:spPr>
          <a:xfrm>
            <a:off x="5867400" y="3276600"/>
            <a:ext cx="1556836" cy="338554"/>
          </a:xfrm>
          <a:prstGeom prst="rect">
            <a:avLst/>
          </a:prstGeom>
          <a:noFill/>
        </p:spPr>
        <p:txBody>
          <a:bodyPr wrap="square" rtlCol="0">
            <a:spAutoFit/>
          </a:bodyPr>
          <a:lstStyle/>
          <a:p>
            <a:r>
              <a:rPr lang="en-US" sz="1600" dirty="0"/>
              <a:t>Verbal Promises</a:t>
            </a:r>
          </a:p>
        </p:txBody>
      </p:sp>
      <p:cxnSp>
        <p:nvCxnSpPr>
          <p:cNvPr id="111" name="Straight Connector 110"/>
          <p:cNvCxnSpPr/>
          <p:nvPr/>
        </p:nvCxnSpPr>
        <p:spPr>
          <a:xfrm>
            <a:off x="5867400" y="32766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6096000" y="3581400"/>
            <a:ext cx="1143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1828800" y="4038600"/>
            <a:ext cx="1999073" cy="369332"/>
          </a:xfrm>
          <a:prstGeom prst="rect">
            <a:avLst/>
          </a:prstGeom>
          <a:noFill/>
        </p:spPr>
        <p:txBody>
          <a:bodyPr wrap="square" rtlCol="0">
            <a:spAutoFit/>
          </a:bodyPr>
          <a:lstStyle/>
          <a:p>
            <a:r>
              <a:rPr lang="en-US" dirty="0"/>
              <a:t>Ritual (for worship)</a:t>
            </a:r>
          </a:p>
        </p:txBody>
      </p:sp>
      <p:sp>
        <p:nvSpPr>
          <p:cNvPr id="122" name="TextBox 121"/>
          <p:cNvSpPr txBox="1"/>
          <p:nvPr/>
        </p:nvSpPr>
        <p:spPr>
          <a:xfrm>
            <a:off x="5410200" y="4038600"/>
            <a:ext cx="2362200" cy="369332"/>
          </a:xfrm>
          <a:prstGeom prst="rect">
            <a:avLst/>
          </a:prstGeom>
          <a:noFill/>
        </p:spPr>
        <p:txBody>
          <a:bodyPr wrap="square" rtlCol="0">
            <a:spAutoFit/>
          </a:bodyPr>
          <a:lstStyle/>
          <a:p>
            <a:r>
              <a:rPr lang="en-US" dirty="0"/>
              <a:t>Practical (for living)</a:t>
            </a:r>
          </a:p>
        </p:txBody>
      </p:sp>
      <p:sp>
        <p:nvSpPr>
          <p:cNvPr id="123" name="TextBox 122"/>
          <p:cNvSpPr txBox="1"/>
          <p:nvPr/>
        </p:nvSpPr>
        <p:spPr>
          <a:xfrm>
            <a:off x="2971800" y="4419600"/>
            <a:ext cx="3124200" cy="369332"/>
          </a:xfrm>
          <a:prstGeom prst="rect">
            <a:avLst/>
          </a:prstGeom>
          <a:noFill/>
        </p:spPr>
        <p:txBody>
          <a:bodyPr wrap="square" rtlCol="0">
            <a:spAutoFit/>
          </a:bodyPr>
          <a:lstStyle/>
          <a:p>
            <a:r>
              <a:rPr lang="en-US" dirty="0"/>
              <a:t>       Mount Sinai…one full year</a:t>
            </a:r>
          </a:p>
        </p:txBody>
      </p:sp>
      <p:sp>
        <p:nvSpPr>
          <p:cNvPr id="124" name="TextBox 123"/>
          <p:cNvSpPr txBox="1"/>
          <p:nvPr/>
        </p:nvSpPr>
        <p:spPr>
          <a:xfrm>
            <a:off x="2362200" y="4724400"/>
            <a:ext cx="4572000" cy="369332"/>
          </a:xfrm>
          <a:prstGeom prst="rect">
            <a:avLst/>
          </a:prstGeom>
          <a:noFill/>
        </p:spPr>
        <p:txBody>
          <a:bodyPr wrap="square" rtlCol="0">
            <a:spAutoFit/>
          </a:bodyPr>
          <a:lstStyle/>
          <a:p>
            <a:r>
              <a:rPr lang="en-US" dirty="0"/>
              <a:t>  How can sinful humanity worship a holy God?</a:t>
            </a:r>
          </a:p>
        </p:txBody>
      </p:sp>
      <p:sp>
        <p:nvSpPr>
          <p:cNvPr id="126" name="TextBox 125"/>
          <p:cNvSpPr txBox="1"/>
          <p:nvPr/>
        </p:nvSpPr>
        <p:spPr>
          <a:xfrm>
            <a:off x="3470601" y="5123411"/>
            <a:ext cx="2763033" cy="369332"/>
          </a:xfrm>
          <a:prstGeom prst="rect">
            <a:avLst/>
          </a:prstGeom>
          <a:noFill/>
        </p:spPr>
        <p:txBody>
          <a:bodyPr wrap="square" rtlCol="0">
            <a:spAutoFit/>
          </a:bodyPr>
          <a:lstStyle/>
          <a:p>
            <a:r>
              <a:rPr lang="en-US" dirty="0"/>
              <a:t>11:44; 17:11; 19:2; 20:7-8</a:t>
            </a:r>
          </a:p>
        </p:txBody>
      </p:sp>
      <p:sp>
        <p:nvSpPr>
          <p:cNvPr id="127" name="TextBox 126"/>
          <p:cNvSpPr txBox="1"/>
          <p:nvPr/>
        </p:nvSpPr>
        <p:spPr>
          <a:xfrm>
            <a:off x="3352800" y="5486400"/>
            <a:ext cx="2590800" cy="369332"/>
          </a:xfrm>
          <a:prstGeom prst="rect">
            <a:avLst/>
          </a:prstGeom>
          <a:noFill/>
        </p:spPr>
        <p:txBody>
          <a:bodyPr wrap="square" rtlCol="0">
            <a:spAutoFit/>
          </a:bodyPr>
          <a:lstStyle/>
          <a:p>
            <a:r>
              <a:rPr lang="en-US" dirty="0"/>
              <a:t>    Holy (occurs 9o times)</a:t>
            </a:r>
          </a:p>
        </p:txBody>
      </p:sp>
      <p:sp>
        <p:nvSpPr>
          <p:cNvPr id="128" name="TextBox 127"/>
          <p:cNvSpPr txBox="1"/>
          <p:nvPr/>
        </p:nvSpPr>
        <p:spPr>
          <a:xfrm>
            <a:off x="2895600" y="5914711"/>
            <a:ext cx="4419600" cy="369332"/>
          </a:xfrm>
          <a:prstGeom prst="rect">
            <a:avLst/>
          </a:prstGeom>
          <a:noFill/>
        </p:spPr>
        <p:txBody>
          <a:bodyPr wrap="square" rtlCol="0">
            <a:spAutoFit/>
          </a:bodyPr>
          <a:lstStyle/>
          <a:p>
            <a:r>
              <a:rPr lang="en-US" dirty="0"/>
              <a:t>Pictured in each sacrifice and ritual (17:11)</a:t>
            </a:r>
          </a:p>
        </p:txBody>
      </p:sp>
      <p:sp>
        <p:nvSpPr>
          <p:cNvPr id="4" name="TextBox 3"/>
          <p:cNvSpPr txBox="1"/>
          <p:nvPr/>
        </p:nvSpPr>
        <p:spPr>
          <a:xfrm>
            <a:off x="130213" y="1709998"/>
            <a:ext cx="1241359" cy="1815882"/>
          </a:xfrm>
          <a:prstGeom prst="rect">
            <a:avLst/>
          </a:prstGeom>
          <a:noFill/>
        </p:spPr>
        <p:txBody>
          <a:bodyPr wrap="square" rtlCol="0">
            <a:spAutoFit/>
          </a:bodyPr>
          <a:lstStyle/>
          <a:p>
            <a:r>
              <a:rPr lang="en-US" sz="1600" dirty="0"/>
              <a:t>“You shall be holy, for I the Lord </a:t>
            </a:r>
          </a:p>
          <a:p>
            <a:r>
              <a:rPr lang="en-US" sz="1600" dirty="0"/>
              <a:t>your God am holy (19:2; 20:7-8; 11:44)</a:t>
            </a:r>
          </a:p>
        </p:txBody>
      </p:sp>
      <p:sp>
        <p:nvSpPr>
          <p:cNvPr id="6" name="TextBox 5">
            <a:extLst>
              <a:ext uri="{FF2B5EF4-FFF2-40B4-BE49-F238E27FC236}">
                <a16:creationId xmlns:a16="http://schemas.microsoft.com/office/drawing/2014/main" id="{06E279E1-0732-2C4B-BBD9-566EB12D7906}"/>
              </a:ext>
            </a:extLst>
          </p:cNvPr>
          <p:cNvSpPr txBox="1"/>
          <p:nvPr/>
        </p:nvSpPr>
        <p:spPr>
          <a:xfrm>
            <a:off x="1198912" y="470944"/>
            <a:ext cx="1178528" cy="646331"/>
          </a:xfrm>
          <a:prstGeom prst="rect">
            <a:avLst/>
          </a:prstGeom>
          <a:solidFill>
            <a:schemeClr val="accent1"/>
          </a:solidFill>
        </p:spPr>
        <p:txBody>
          <a:bodyPr wrap="none" rtlCol="0">
            <a:spAutoFit/>
          </a:bodyPr>
          <a:lstStyle/>
          <a:p>
            <a:pPr algn="ctr"/>
            <a:r>
              <a:rPr lang="en-US" b="1" dirty="0"/>
              <a:t>Circa </a:t>
            </a:r>
          </a:p>
          <a:p>
            <a:pPr algn="ctr"/>
            <a:r>
              <a:rPr lang="en-US" b="1" dirty="0"/>
              <a:t>1446 B.C.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2558745638"/>
              </p:ext>
            </p:extLst>
          </p:nvPr>
        </p:nvGraphicFramePr>
        <p:xfrm>
          <a:off x="0" y="1"/>
          <a:ext cx="9144001" cy="6857998"/>
        </p:xfrm>
        <a:graphic>
          <a:graphicData uri="http://schemas.openxmlformats.org/drawingml/2006/table">
            <a:tbl>
              <a:tblPr firstRow="1" bandRow="1">
                <a:tableStyleId>{073A0DAA-6AF3-43AB-8588-CEC1D06C72B9}</a:tableStyleId>
              </a:tblPr>
              <a:tblGrid>
                <a:gridCol w="1724149">
                  <a:extLst>
                    <a:ext uri="{9D8B030D-6E8A-4147-A177-3AD203B41FA5}">
                      <a16:colId xmlns:a16="http://schemas.microsoft.com/office/drawing/2014/main" val="20000"/>
                    </a:ext>
                  </a:extLst>
                </a:gridCol>
                <a:gridCol w="3371554">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591542">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50661">
                <a:tc>
                  <a:txBody>
                    <a:bodyPr/>
                    <a:lstStyle/>
                    <a:p>
                      <a:r>
                        <a:rPr lang="en-US" sz="1300" dirty="0">
                          <a:latin typeface="Abadi MT Condensed Extra Bold" charset="0"/>
                          <a:ea typeface="Abadi MT Condensed Extra Bold" charset="0"/>
                          <a:cs typeface="Abadi MT Condensed Extra Bold" charset="0"/>
                        </a:rPr>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Creation to</a:t>
                      </a:r>
                      <a:r>
                        <a:rPr lang="en-US" sz="1300" baseline="0" dirty="0"/>
                        <a:t> the Flood</a:t>
                      </a:r>
                      <a:endParaRPr lang="en-US" sz="1300" dirty="0"/>
                    </a:p>
                  </a:txBody>
                  <a:tcPr marL="68580" marR="68580" marT="34290" marB="34290"/>
                </a:tc>
                <a:tc>
                  <a:txBody>
                    <a:bodyPr/>
                    <a:lstStyle/>
                    <a:p>
                      <a:r>
                        <a:rPr lang="en-US" sz="1300" dirty="0"/>
                        <a:t>Gen. 1-7</a:t>
                      </a:r>
                    </a:p>
                  </a:txBody>
                  <a:tcPr marL="68580" marR="68580" marT="34290" marB="34290"/>
                </a:tc>
                <a:tc>
                  <a:txBody>
                    <a:bodyPr/>
                    <a:lstStyle/>
                    <a:p>
                      <a:pPr algn="ctr"/>
                      <a:r>
                        <a:rPr lang="en-US" sz="1300" dirty="0"/>
                        <a:t>1656</a:t>
                      </a:r>
                    </a:p>
                  </a:txBody>
                  <a:tcPr marL="68580" marR="68580" marT="34290" marB="34290"/>
                </a:tc>
                <a:tc>
                  <a:txBody>
                    <a:bodyPr/>
                    <a:lstStyle/>
                    <a:p>
                      <a:r>
                        <a:rPr lang="en-US" sz="1300" dirty="0"/>
                        <a:t>Adam</a:t>
                      </a:r>
                    </a:p>
                  </a:txBody>
                  <a:tcPr marL="68580" marR="68580" marT="34290" marB="34290"/>
                </a:tc>
                <a:extLst>
                  <a:ext uri="{0D108BD9-81ED-4DB2-BD59-A6C34878D82A}">
                    <a16:rowId xmlns:a16="http://schemas.microsoft.com/office/drawing/2014/main" val="10001"/>
                  </a:ext>
                </a:extLst>
              </a:tr>
              <a:tr h="350661">
                <a:tc>
                  <a:txBody>
                    <a:bodyPr/>
                    <a:lstStyle/>
                    <a:p>
                      <a:r>
                        <a:rPr lang="en-US" sz="1300" dirty="0">
                          <a:latin typeface="Abadi MT Condensed Extra Bold" charset="0"/>
                          <a:ea typeface="Abadi MT Condensed Extra Bold" charset="0"/>
                          <a:cs typeface="Abadi MT Condensed Extra Bold" charset="0"/>
                        </a:rPr>
                        <a:t>Postdiluvian</a:t>
                      </a:r>
                    </a:p>
                  </a:txBody>
                  <a:tcPr marL="68580" marR="68580" marT="34290" marB="34290"/>
                </a:tc>
                <a:tc>
                  <a:txBody>
                    <a:bodyPr/>
                    <a:lstStyle/>
                    <a:p>
                      <a:r>
                        <a:rPr lang="en-US" sz="1300" dirty="0"/>
                        <a:t>From the flood</a:t>
                      </a:r>
                      <a:r>
                        <a:rPr lang="en-US" sz="1300" baseline="0" dirty="0"/>
                        <a:t> to call of Abraham</a:t>
                      </a:r>
                      <a:endParaRPr lang="en-US" sz="1300" dirty="0"/>
                    </a:p>
                  </a:txBody>
                  <a:tcPr marL="68580" marR="68580" marT="34290" marB="34290"/>
                </a:tc>
                <a:tc>
                  <a:txBody>
                    <a:bodyPr/>
                    <a:lstStyle/>
                    <a:p>
                      <a:r>
                        <a:rPr lang="en-US" sz="1300" dirty="0"/>
                        <a:t>Gen. 8-!1</a:t>
                      </a:r>
                    </a:p>
                  </a:txBody>
                  <a:tcPr marL="68580" marR="68580" marT="34290" marB="34290"/>
                </a:tc>
                <a:tc>
                  <a:txBody>
                    <a:bodyPr/>
                    <a:lstStyle/>
                    <a:p>
                      <a:pPr algn="ctr"/>
                      <a:r>
                        <a:rPr lang="en-US" sz="1300" dirty="0"/>
                        <a:t>427</a:t>
                      </a:r>
                    </a:p>
                  </a:txBody>
                  <a:tcPr marL="68580" marR="68580" marT="34290" marB="34290"/>
                </a:tc>
                <a:tc>
                  <a:txBody>
                    <a:bodyPr/>
                    <a:lstStyle/>
                    <a:p>
                      <a:r>
                        <a:rPr lang="en-US" sz="1300" dirty="0"/>
                        <a:t>Noah</a:t>
                      </a:r>
                    </a:p>
                  </a:txBody>
                  <a:tcPr marL="68580" marR="68580" marT="34290" marB="34290"/>
                </a:tc>
                <a:extLst>
                  <a:ext uri="{0D108BD9-81ED-4DB2-BD59-A6C34878D82A}">
                    <a16:rowId xmlns:a16="http://schemas.microsoft.com/office/drawing/2014/main" val="10002"/>
                  </a:ext>
                </a:extLst>
              </a:tr>
              <a:tr h="480969">
                <a:tc>
                  <a:txBody>
                    <a:bodyPr/>
                    <a:lstStyle/>
                    <a:p>
                      <a:r>
                        <a:rPr lang="en-US" sz="1300" dirty="0">
                          <a:latin typeface="Abadi MT Condensed Extra Bold" charset="0"/>
                          <a:ea typeface="Abadi MT Condensed Extra Bold" charset="0"/>
                          <a:cs typeface="Abadi MT Condensed Extra Bold" charset="0"/>
                        </a:rPr>
                        <a:t>Patriarchal</a:t>
                      </a:r>
                      <a:r>
                        <a:rPr lang="en-US" sz="1300" baseline="0" dirty="0">
                          <a:latin typeface="Abadi MT Condensed Extra Bold" charset="0"/>
                          <a:ea typeface="Abadi MT Condensed Extra Bold" charset="0"/>
                          <a:cs typeface="Abadi MT Condensed Extra Bold" charset="0"/>
                        </a:rPr>
                        <a:t> </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call of</a:t>
                      </a:r>
                      <a:r>
                        <a:rPr lang="en-US" sz="1300" baseline="0" dirty="0"/>
                        <a:t> Abraham to Egyptian Bondage </a:t>
                      </a:r>
                      <a:endParaRPr lang="en-US" sz="1300" dirty="0"/>
                    </a:p>
                  </a:txBody>
                  <a:tcPr marL="68580" marR="68580" marT="34290" marB="34290"/>
                </a:tc>
                <a:tc>
                  <a:txBody>
                    <a:bodyPr/>
                    <a:lstStyle/>
                    <a:p>
                      <a:r>
                        <a:rPr lang="en-US" sz="1300" dirty="0"/>
                        <a:t>Gen. 12-45</a:t>
                      </a:r>
                    </a:p>
                  </a:txBody>
                  <a:tcPr marL="68580" marR="68580" marT="34290" marB="34290"/>
                </a:tc>
                <a:tc>
                  <a:txBody>
                    <a:bodyPr/>
                    <a:lstStyle/>
                    <a:p>
                      <a:pPr algn="ctr"/>
                      <a:r>
                        <a:rPr lang="en-US" sz="1300" dirty="0"/>
                        <a:t>215</a:t>
                      </a:r>
                    </a:p>
                  </a:txBody>
                  <a:tcPr marL="68580" marR="68580" marT="34290" marB="34290"/>
                </a:tc>
                <a:tc>
                  <a:txBody>
                    <a:bodyPr/>
                    <a:lstStyle/>
                    <a:p>
                      <a:r>
                        <a:rPr lang="en-US" sz="1300" dirty="0"/>
                        <a:t>Abraham</a:t>
                      </a:r>
                    </a:p>
                  </a:txBody>
                  <a:tcPr marL="68580" marR="68580" marT="34290" marB="34290"/>
                </a:tc>
                <a:extLst>
                  <a:ext uri="{0D108BD9-81ED-4DB2-BD59-A6C34878D82A}">
                    <a16:rowId xmlns:a16="http://schemas.microsoft.com/office/drawing/2014/main" val="10003"/>
                  </a:ext>
                </a:extLst>
              </a:tr>
              <a:tr h="350661">
                <a:tc>
                  <a:txBody>
                    <a:bodyPr/>
                    <a:lstStyle/>
                    <a:p>
                      <a:r>
                        <a:rPr lang="en-US" sz="1300" b="1" dirty="0">
                          <a:latin typeface="Abadi MT Condensed Extra Bold" charset="0"/>
                          <a:ea typeface="Abadi MT Condensed Extra Bold" charset="0"/>
                          <a:cs typeface="Abadi MT Condensed Extra Bold" charset="0"/>
                        </a:rPr>
                        <a:t>Egyptian Bondage</a:t>
                      </a:r>
                    </a:p>
                  </a:txBody>
                  <a:tcPr marL="68580" marR="68580" marT="34290" marB="34290">
                    <a:solidFill>
                      <a:srgbClr val="FFFF00"/>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rgbClr val="FFFF00"/>
                    </a:solidFill>
                  </a:tcPr>
                </a:tc>
                <a:tc>
                  <a:txBody>
                    <a:bodyPr/>
                    <a:lstStyle/>
                    <a:p>
                      <a:r>
                        <a:rPr lang="en-US" sz="1300" b="1" dirty="0"/>
                        <a:t>Gen.</a:t>
                      </a:r>
                      <a:r>
                        <a:rPr lang="en-US" sz="1300" b="1" baseline="0" dirty="0"/>
                        <a:t> 46-Ex. 11</a:t>
                      </a:r>
                      <a:endParaRPr lang="en-US" sz="1300" b="1" dirty="0"/>
                    </a:p>
                  </a:txBody>
                  <a:tcPr marL="68580" marR="68580" marT="34290" marB="34290">
                    <a:solidFill>
                      <a:srgbClr val="FFFF00"/>
                    </a:solidFill>
                  </a:tcPr>
                </a:tc>
                <a:tc>
                  <a:txBody>
                    <a:bodyPr/>
                    <a:lstStyle/>
                    <a:p>
                      <a:pPr algn="ctr"/>
                      <a:r>
                        <a:rPr lang="en-US" sz="1300" b="1" dirty="0"/>
                        <a:t>215</a:t>
                      </a:r>
                    </a:p>
                  </a:txBody>
                  <a:tcPr marL="68580" marR="68580" marT="34290" marB="34290">
                    <a:solidFill>
                      <a:srgbClr val="FFFF00"/>
                    </a:solidFill>
                  </a:tcPr>
                </a:tc>
                <a:tc>
                  <a:txBody>
                    <a:bodyPr/>
                    <a:lstStyle/>
                    <a:p>
                      <a:r>
                        <a:rPr lang="en-US" sz="1300" b="1" dirty="0"/>
                        <a:t>Joseph</a:t>
                      </a:r>
                    </a:p>
                  </a:txBody>
                  <a:tcPr marL="68580" marR="68580" marT="34290" marB="34290">
                    <a:solidFill>
                      <a:srgbClr val="FFFF00"/>
                    </a:solidFill>
                  </a:tcPr>
                </a:tc>
                <a:extLst>
                  <a:ext uri="{0D108BD9-81ED-4DB2-BD59-A6C34878D82A}">
                    <a16:rowId xmlns:a16="http://schemas.microsoft.com/office/drawing/2014/main" val="10004"/>
                  </a:ext>
                </a:extLst>
              </a:tr>
              <a:tr h="512508">
                <a:tc>
                  <a:txBody>
                    <a:bodyPr/>
                    <a:lstStyle/>
                    <a:p>
                      <a:r>
                        <a:rPr lang="en-US" sz="1400" b="1" dirty="0">
                          <a:latin typeface="Abadi MT Condensed Extra Bold" charset="0"/>
                          <a:ea typeface="Abadi MT Condensed Extra Bold" charset="0"/>
                          <a:cs typeface="Abadi MT Condensed Extra Bold" charset="0"/>
                        </a:rPr>
                        <a:t>Wilderness Wanderings</a:t>
                      </a:r>
                    </a:p>
                  </a:txBody>
                  <a:tcPr marL="68580" marR="68580" marT="34290" marB="34290">
                    <a:solidFill>
                      <a:srgbClr val="FFFF00"/>
                    </a:solidFill>
                  </a:tcPr>
                </a:tc>
                <a:tc>
                  <a:txBody>
                    <a:bodyPr/>
                    <a:lstStyle/>
                    <a:p>
                      <a:r>
                        <a:rPr lang="en-US" sz="1400" b="1" dirty="0"/>
                        <a:t>From Exodus to crossing of the Jordan</a:t>
                      </a:r>
                    </a:p>
                  </a:txBody>
                  <a:tcPr marL="68580" marR="68580" marT="34290" marB="34290">
                    <a:solidFill>
                      <a:srgbClr val="FFFF00"/>
                    </a:solidFill>
                  </a:tcPr>
                </a:tc>
                <a:tc>
                  <a:txBody>
                    <a:bodyPr/>
                    <a:lstStyle/>
                    <a:p>
                      <a:r>
                        <a:rPr lang="en-US" sz="1400" b="1" dirty="0"/>
                        <a:t>Ex.</a:t>
                      </a:r>
                      <a:r>
                        <a:rPr lang="en-US" sz="1400" b="1" baseline="0" dirty="0"/>
                        <a:t> 12-Deut. 34</a:t>
                      </a:r>
                      <a:endParaRPr lang="en-US" sz="1400" b="1" dirty="0"/>
                    </a:p>
                  </a:txBody>
                  <a:tcPr marL="68580" marR="68580" marT="34290" marB="34290">
                    <a:solidFill>
                      <a:srgbClr val="FFFF00"/>
                    </a:solidFill>
                  </a:tcPr>
                </a:tc>
                <a:tc>
                  <a:txBody>
                    <a:bodyPr/>
                    <a:lstStyle/>
                    <a:p>
                      <a:pPr algn="ctr"/>
                      <a:r>
                        <a:rPr lang="en-US" sz="1400" b="1" dirty="0"/>
                        <a:t>40</a:t>
                      </a:r>
                    </a:p>
                  </a:txBody>
                  <a:tcPr marL="68580" marR="68580" marT="34290" marB="34290">
                    <a:solidFill>
                      <a:srgbClr val="FFFF00"/>
                    </a:solidFill>
                  </a:tcPr>
                </a:tc>
                <a:tc>
                  <a:txBody>
                    <a:bodyPr/>
                    <a:lstStyle/>
                    <a:p>
                      <a:r>
                        <a:rPr lang="en-US" sz="1400" b="1" dirty="0"/>
                        <a:t>Moses</a:t>
                      </a:r>
                    </a:p>
                  </a:txBody>
                  <a:tcPr marL="68580" marR="68580" marT="34290" marB="34290">
                    <a:solidFill>
                      <a:srgbClr val="FFFF00"/>
                    </a:solidFill>
                  </a:tcPr>
                </a:tc>
                <a:extLst>
                  <a:ext uri="{0D108BD9-81ED-4DB2-BD59-A6C34878D82A}">
                    <a16:rowId xmlns:a16="http://schemas.microsoft.com/office/drawing/2014/main" val="10005"/>
                  </a:ext>
                </a:extLst>
              </a:tr>
              <a:tr h="350661">
                <a:tc>
                  <a:txBody>
                    <a:bodyPr/>
                    <a:lstStyle/>
                    <a:p>
                      <a:r>
                        <a:rPr lang="en-US" sz="1300" dirty="0">
                          <a:latin typeface="Abadi MT Condensed Extra Bold" charset="0"/>
                          <a:ea typeface="Abadi MT Condensed Extra Bold" charset="0"/>
                          <a:cs typeface="Abadi MT Condensed Extra Bold" charset="0"/>
                        </a:rPr>
                        <a:t>Conquest of Canaan</a:t>
                      </a:r>
                    </a:p>
                  </a:txBody>
                  <a:tcPr marL="68580" marR="68580" marT="34290" marB="34290"/>
                </a:tc>
                <a:tc>
                  <a:txBody>
                    <a:bodyPr/>
                    <a:lstStyle/>
                    <a:p>
                      <a:r>
                        <a:rPr lang="en-US" sz="1300" dirty="0"/>
                        <a:t>From crossing of Jordan</a:t>
                      </a:r>
                      <a:r>
                        <a:rPr lang="en-US" sz="1300" baseline="0" dirty="0"/>
                        <a:t> to Joshua’s death</a:t>
                      </a:r>
                      <a:endParaRPr lang="en-US" sz="1300" dirty="0"/>
                    </a:p>
                  </a:txBody>
                  <a:tcPr marL="68580" marR="68580" marT="34290" marB="34290"/>
                </a:tc>
                <a:tc>
                  <a:txBody>
                    <a:bodyPr/>
                    <a:lstStyle/>
                    <a:p>
                      <a:r>
                        <a:rPr lang="en-US" sz="1300" dirty="0"/>
                        <a:t>Josh. 1-24</a:t>
                      </a:r>
                    </a:p>
                  </a:txBody>
                  <a:tcPr marL="68580" marR="68580" marT="34290" marB="34290"/>
                </a:tc>
                <a:tc>
                  <a:txBody>
                    <a:bodyPr/>
                    <a:lstStyle/>
                    <a:p>
                      <a:pPr algn="ctr"/>
                      <a:r>
                        <a:rPr lang="en-US" sz="1300" dirty="0"/>
                        <a:t>51</a:t>
                      </a:r>
                    </a:p>
                  </a:txBody>
                  <a:tcPr marL="68580" marR="68580" marT="34290" marB="34290"/>
                </a:tc>
                <a:tc>
                  <a:txBody>
                    <a:bodyPr/>
                    <a:lstStyle/>
                    <a:p>
                      <a:r>
                        <a:rPr lang="en-US" sz="1300" dirty="0"/>
                        <a:t>Joshua</a:t>
                      </a:r>
                    </a:p>
                  </a:txBody>
                  <a:tcPr marL="68580" marR="68580" marT="34290" marB="34290"/>
                </a:tc>
                <a:extLst>
                  <a:ext uri="{0D108BD9-81ED-4DB2-BD59-A6C34878D82A}">
                    <a16:rowId xmlns:a16="http://schemas.microsoft.com/office/drawing/2014/main" val="10006"/>
                  </a:ext>
                </a:extLst>
              </a:tr>
              <a:tr h="350661">
                <a:tc>
                  <a:txBody>
                    <a:bodyPr/>
                    <a:lstStyle/>
                    <a:p>
                      <a:r>
                        <a:rPr lang="en-US" sz="1300" dirty="0">
                          <a:latin typeface="Abadi MT Condensed Extra Bold" charset="0"/>
                          <a:ea typeface="Abadi MT Condensed Extra Bold" charset="0"/>
                          <a:cs typeface="Abadi MT Condensed Extra Bold" charset="0"/>
                        </a:rPr>
                        <a:t>Judges</a:t>
                      </a:r>
                    </a:p>
                  </a:txBody>
                  <a:tcPr marL="68580" marR="68580" marT="34290" marB="34290"/>
                </a:tc>
                <a:tc>
                  <a:txBody>
                    <a:bodyPr/>
                    <a:lstStyle/>
                    <a:p>
                      <a:r>
                        <a:rPr lang="en-US" sz="1300" dirty="0"/>
                        <a:t>From Joshua to King Saul</a:t>
                      </a:r>
                    </a:p>
                  </a:txBody>
                  <a:tcPr marL="68580" marR="68580" marT="34290" marB="34290"/>
                </a:tc>
                <a:tc>
                  <a:txBody>
                    <a:bodyPr/>
                    <a:lstStyle/>
                    <a:p>
                      <a:r>
                        <a:rPr lang="en-US" sz="1300" dirty="0"/>
                        <a:t>Ju,</a:t>
                      </a:r>
                      <a:r>
                        <a:rPr lang="en-US" sz="1300" baseline="0" dirty="0"/>
                        <a:t> Ruth, 1 Sa. 1-9</a:t>
                      </a:r>
                      <a:endParaRPr lang="en-US" sz="1300" dirty="0"/>
                    </a:p>
                  </a:txBody>
                  <a:tcPr marL="68580" marR="68580" marT="34290" marB="34290"/>
                </a:tc>
                <a:tc>
                  <a:txBody>
                    <a:bodyPr/>
                    <a:lstStyle/>
                    <a:p>
                      <a:pPr algn="ctr"/>
                      <a:r>
                        <a:rPr lang="en-US" sz="1300" dirty="0"/>
                        <a:t>305</a:t>
                      </a:r>
                    </a:p>
                  </a:txBody>
                  <a:tcPr marL="68580" marR="68580" marT="34290" marB="34290"/>
                </a:tc>
                <a:tc>
                  <a:txBody>
                    <a:bodyPr/>
                    <a:lstStyle/>
                    <a:p>
                      <a:r>
                        <a:rPr lang="en-US" sz="1300" dirty="0"/>
                        <a:t>Samuel</a:t>
                      </a:r>
                    </a:p>
                  </a:txBody>
                  <a:tcPr marL="68580" marR="68580" marT="34290" marB="34290"/>
                </a:tc>
                <a:extLst>
                  <a:ext uri="{0D108BD9-81ED-4DB2-BD59-A6C34878D82A}">
                    <a16:rowId xmlns:a16="http://schemas.microsoft.com/office/drawing/2014/main" val="10007"/>
                  </a:ext>
                </a:extLst>
              </a:tr>
              <a:tr h="480969">
                <a:tc>
                  <a:txBody>
                    <a:bodyPr/>
                    <a:lstStyle/>
                    <a:p>
                      <a:r>
                        <a:rPr lang="en-US" sz="1300" dirty="0">
                          <a:latin typeface="Abadi MT Condensed Extra Bold" charset="0"/>
                          <a:ea typeface="Abadi MT Condensed Extra Bold" charset="0"/>
                          <a:cs typeface="Abadi MT Condensed Extra Bold" charset="0"/>
                        </a:rPr>
                        <a:t>The United Kingdom</a:t>
                      </a:r>
                    </a:p>
                  </a:txBody>
                  <a:tcPr marL="68580" marR="68580" marT="34290" marB="34290"/>
                </a:tc>
                <a:tc>
                  <a:txBody>
                    <a:bodyPr/>
                    <a:lstStyle/>
                    <a:p>
                      <a:r>
                        <a:rPr lang="en-US" sz="1300" dirty="0"/>
                        <a:t>From</a:t>
                      </a:r>
                      <a:r>
                        <a:rPr lang="en-US" sz="1300" baseline="0" dirty="0"/>
                        <a:t> origin of kingdom to its division</a:t>
                      </a:r>
                      <a:endParaRPr lang="en-US" sz="1300" dirty="0"/>
                    </a:p>
                  </a:txBody>
                  <a:tcPr marL="68580" marR="68580" marT="34290" marB="34290"/>
                </a:tc>
                <a:tc>
                  <a:txBody>
                    <a:bodyPr/>
                    <a:lstStyle/>
                    <a:p>
                      <a:r>
                        <a:rPr lang="en-US" sz="1300" dirty="0"/>
                        <a:t>1 Sa. 9-1 Ki. 11; 1 Chr. 10, 2 Chr. 9</a:t>
                      </a:r>
                    </a:p>
                  </a:txBody>
                  <a:tcPr marL="68580" marR="68580" marT="34290" marB="34290"/>
                </a:tc>
                <a:tc>
                  <a:txBody>
                    <a:bodyPr/>
                    <a:lstStyle/>
                    <a:p>
                      <a:pPr algn="ctr"/>
                      <a:r>
                        <a:rPr lang="en-US" sz="1300" dirty="0"/>
                        <a:t>120</a:t>
                      </a:r>
                    </a:p>
                  </a:txBody>
                  <a:tcPr marL="68580" marR="68580" marT="34290" marB="34290"/>
                </a:tc>
                <a:tc>
                  <a:txBody>
                    <a:bodyPr/>
                    <a:lstStyle/>
                    <a:p>
                      <a:r>
                        <a:rPr lang="en-US" sz="1300" dirty="0"/>
                        <a:t>David</a:t>
                      </a:r>
                    </a:p>
                  </a:txBody>
                  <a:tcPr marL="68580" marR="68580" marT="34290" marB="34290"/>
                </a:tc>
                <a:extLst>
                  <a:ext uri="{0D108BD9-81ED-4DB2-BD59-A6C34878D82A}">
                    <a16:rowId xmlns:a16="http://schemas.microsoft.com/office/drawing/2014/main" val="10008"/>
                  </a:ext>
                </a:extLst>
              </a:tr>
              <a:tr h="544730">
                <a:tc>
                  <a:txBody>
                    <a:bodyPr/>
                    <a:lstStyle/>
                    <a:p>
                      <a:r>
                        <a:rPr lang="en-US" sz="1300" dirty="0">
                          <a:latin typeface="Abadi MT Condensed Extra Bold" charset="0"/>
                          <a:ea typeface="Abadi MT Condensed Extra Bold" charset="0"/>
                          <a:cs typeface="Abadi MT Condensed Extra Bold" charset="0"/>
                        </a:rPr>
                        <a:t>The Divided Kingdom</a:t>
                      </a:r>
                    </a:p>
                  </a:txBody>
                  <a:tcPr marL="68580" marR="68580" marT="34290" marB="34290"/>
                </a:tc>
                <a:tc>
                  <a:txBody>
                    <a:bodyPr/>
                    <a:lstStyle/>
                    <a:p>
                      <a:r>
                        <a:rPr lang="en-US" sz="1300" dirty="0"/>
                        <a:t>From</a:t>
                      </a:r>
                      <a:r>
                        <a:rPr lang="en-US" sz="1300" baseline="0" dirty="0"/>
                        <a:t> the division to the fall of Israel</a:t>
                      </a:r>
                      <a:endParaRPr lang="en-US" sz="1300" dirty="0"/>
                    </a:p>
                  </a:txBody>
                  <a:tcPr marL="68580" marR="68580" marT="34290" marB="34290"/>
                </a:tc>
                <a:tc>
                  <a:txBody>
                    <a:bodyPr/>
                    <a:lstStyle/>
                    <a:p>
                      <a:r>
                        <a:rPr lang="en-US" sz="1300" dirty="0"/>
                        <a:t>1 Ki. 12-2 Ki. 20; 2 Chr. 10-32</a:t>
                      </a:r>
                    </a:p>
                  </a:txBody>
                  <a:tcPr marL="68580" marR="68580" marT="34290" marB="34290"/>
                </a:tc>
                <a:tc>
                  <a:txBody>
                    <a:bodyPr/>
                    <a:lstStyle/>
                    <a:p>
                      <a:pPr algn="ctr"/>
                      <a:r>
                        <a:rPr lang="en-US" sz="1300" dirty="0"/>
                        <a:t>253</a:t>
                      </a:r>
                    </a:p>
                  </a:txBody>
                  <a:tcPr marL="68580" marR="68580" marT="34290" marB="34290"/>
                </a:tc>
                <a:tc>
                  <a:txBody>
                    <a:bodyPr/>
                    <a:lstStyle/>
                    <a:p>
                      <a:r>
                        <a:rPr lang="en-US" sz="1300" dirty="0"/>
                        <a:t>Elijah</a:t>
                      </a:r>
                    </a:p>
                  </a:txBody>
                  <a:tcPr marL="68580" marR="68580" marT="34290" marB="34290"/>
                </a:tc>
                <a:extLst>
                  <a:ext uri="{0D108BD9-81ED-4DB2-BD59-A6C34878D82A}">
                    <a16:rowId xmlns:a16="http://schemas.microsoft.com/office/drawing/2014/main" val="10009"/>
                  </a:ext>
                </a:extLst>
              </a:tr>
              <a:tr h="364096">
                <a:tc>
                  <a:txBody>
                    <a:bodyPr/>
                    <a:lstStyle/>
                    <a:p>
                      <a:r>
                        <a:rPr lang="en-US" sz="1300" dirty="0">
                          <a:latin typeface="Abadi MT Condensed Extra Bold" charset="0"/>
                          <a:ea typeface="Abadi MT Condensed Extra Bold" charset="0"/>
                          <a:cs typeface="Abadi MT Condensed Extra Bold" charset="0"/>
                        </a:rPr>
                        <a:t>Judah Alone</a:t>
                      </a:r>
                    </a:p>
                  </a:txBody>
                  <a:tcPr marL="68580" marR="68580" marT="34290" marB="34290"/>
                </a:tc>
                <a:tc>
                  <a:txBody>
                    <a:bodyPr/>
                    <a:lstStyle/>
                    <a:p>
                      <a:r>
                        <a:rPr lang="en-US" sz="1300" dirty="0"/>
                        <a:t>From fall of Israel</a:t>
                      </a:r>
                      <a:r>
                        <a:rPr lang="en-US" sz="1300" baseline="0" dirty="0"/>
                        <a:t> to the fall of Judah</a:t>
                      </a:r>
                      <a:endParaRPr lang="en-US" sz="1300" dirty="0"/>
                    </a:p>
                  </a:txBody>
                  <a:tcPr marL="68580" marR="68580" marT="34290" marB="34290"/>
                </a:tc>
                <a:tc>
                  <a:txBody>
                    <a:bodyPr/>
                    <a:lstStyle/>
                    <a:p>
                      <a:r>
                        <a:rPr lang="en-US" sz="1300" dirty="0"/>
                        <a:t>2 Ki. 21-25; 2 Chr. 10-32</a:t>
                      </a:r>
                    </a:p>
                  </a:txBody>
                  <a:tcPr marL="68580" marR="68580" marT="34290" marB="34290"/>
                </a:tc>
                <a:tc>
                  <a:txBody>
                    <a:bodyPr/>
                    <a:lstStyle/>
                    <a:p>
                      <a:pPr algn="ctr"/>
                      <a:r>
                        <a:rPr lang="en-US" sz="1300" dirty="0"/>
                        <a:t>125</a:t>
                      </a:r>
                    </a:p>
                  </a:txBody>
                  <a:tcPr marL="68580" marR="68580" marT="34290" marB="34290"/>
                </a:tc>
                <a:tc>
                  <a:txBody>
                    <a:bodyPr/>
                    <a:lstStyle/>
                    <a:p>
                      <a:r>
                        <a:rPr lang="en-US" sz="1300" dirty="0"/>
                        <a:t>Josiah</a:t>
                      </a:r>
                    </a:p>
                  </a:txBody>
                  <a:tcPr marL="68580" marR="68580" marT="34290" marB="34290"/>
                </a:tc>
                <a:extLst>
                  <a:ext uri="{0D108BD9-81ED-4DB2-BD59-A6C34878D82A}">
                    <a16:rowId xmlns:a16="http://schemas.microsoft.com/office/drawing/2014/main" val="10010"/>
                  </a:ext>
                </a:extLst>
              </a:tr>
              <a:tr h="392448">
                <a:tc>
                  <a:txBody>
                    <a:bodyPr/>
                    <a:lstStyle/>
                    <a:p>
                      <a:r>
                        <a:rPr lang="en-US" sz="1300" dirty="0">
                          <a:latin typeface="Abadi MT Condensed Extra Bold" charset="0"/>
                          <a:ea typeface="Abadi MT Condensed Extra Bold" charset="0"/>
                          <a:cs typeface="Abadi MT Condensed Extra Bold" charset="0"/>
                        </a:rPr>
                        <a:t>Babylonian Captivity</a:t>
                      </a:r>
                    </a:p>
                  </a:txBody>
                  <a:tcPr marL="68580" marR="68580" marT="34290" marB="34290"/>
                </a:tc>
                <a:tc>
                  <a:txBody>
                    <a:bodyPr/>
                    <a:lstStyle/>
                    <a:p>
                      <a:r>
                        <a:rPr lang="en-US" sz="1300" dirty="0"/>
                        <a:t>From the fall of Judah to</a:t>
                      </a:r>
                      <a:r>
                        <a:rPr lang="en-US" sz="1300" baseline="0" dirty="0"/>
                        <a:t> the return</a:t>
                      </a:r>
                      <a:endParaRPr lang="en-US" sz="1300" dirty="0"/>
                    </a:p>
                  </a:txBody>
                  <a:tcPr marL="68580" marR="68580" marT="34290" marB="34290"/>
                </a:tc>
                <a:tc>
                  <a:txBody>
                    <a:bodyPr/>
                    <a:lstStyle/>
                    <a:p>
                      <a:r>
                        <a:rPr lang="en-US" sz="1300" dirty="0"/>
                        <a:t>2 Ki. 25-8- 21;</a:t>
                      </a:r>
                      <a:r>
                        <a:rPr lang="en-US" sz="1300" baseline="0" dirty="0"/>
                        <a:t> Dan. 1-6</a:t>
                      </a:r>
                      <a:endParaRPr lang="en-US" sz="1300" dirty="0"/>
                    </a:p>
                  </a:txBody>
                  <a:tcPr marL="68580" marR="68580" marT="34290" marB="34290"/>
                </a:tc>
                <a:tc>
                  <a:txBody>
                    <a:bodyPr/>
                    <a:lstStyle/>
                    <a:p>
                      <a:pPr algn="ctr"/>
                      <a:r>
                        <a:rPr lang="en-US" sz="1300" dirty="0"/>
                        <a:t>70</a:t>
                      </a:r>
                    </a:p>
                  </a:txBody>
                  <a:tcPr marL="68580" marR="68580" marT="34290" marB="34290"/>
                </a:tc>
                <a:tc>
                  <a:txBody>
                    <a:bodyPr/>
                    <a:lstStyle/>
                    <a:p>
                      <a:r>
                        <a:rPr lang="en-US" sz="1300" dirty="0"/>
                        <a:t>Daniel</a:t>
                      </a:r>
                    </a:p>
                  </a:txBody>
                  <a:tcPr marL="68580" marR="68580" marT="34290" marB="34290"/>
                </a:tc>
                <a:extLst>
                  <a:ext uri="{0D108BD9-81ED-4DB2-BD59-A6C34878D82A}">
                    <a16:rowId xmlns:a16="http://schemas.microsoft.com/office/drawing/2014/main" val="10011"/>
                  </a:ext>
                </a:extLst>
              </a:tr>
              <a:tr h="350661">
                <a:tc>
                  <a:txBody>
                    <a:bodyPr/>
                    <a:lstStyle/>
                    <a:p>
                      <a:r>
                        <a:rPr lang="en-US" sz="1300" dirty="0">
                          <a:latin typeface="Abadi MT Condensed Extra Bold" charset="0"/>
                          <a:ea typeface="Abadi MT Condensed Extra Bold" charset="0"/>
                          <a:cs typeface="Abadi MT Condensed Extra Bold" charset="0"/>
                        </a:rPr>
                        <a:t>Restoration of the Jews</a:t>
                      </a:r>
                    </a:p>
                  </a:txBody>
                  <a:tcPr marL="68580" marR="68580" marT="34290" marB="34290"/>
                </a:tc>
                <a:tc>
                  <a:txBody>
                    <a:bodyPr/>
                    <a:lstStyle/>
                    <a:p>
                      <a:r>
                        <a:rPr lang="en-US" sz="1300" dirty="0"/>
                        <a:t>From</a:t>
                      </a:r>
                      <a:r>
                        <a:rPr lang="en-US" sz="1300" baseline="0" dirty="0"/>
                        <a:t> the return to end of OT history</a:t>
                      </a:r>
                      <a:endParaRPr lang="en-US" sz="1300" dirty="0"/>
                    </a:p>
                  </a:txBody>
                  <a:tcPr marL="68580" marR="68580" marT="34290" marB="34290"/>
                </a:tc>
                <a:tc>
                  <a:txBody>
                    <a:bodyPr/>
                    <a:lstStyle/>
                    <a:p>
                      <a:r>
                        <a:rPr lang="en-US" sz="1300" dirty="0"/>
                        <a:t>Ezra, Nehemiah</a:t>
                      </a:r>
                    </a:p>
                  </a:txBody>
                  <a:tcPr marL="68580" marR="68580" marT="34290" marB="34290"/>
                </a:tc>
                <a:tc>
                  <a:txBody>
                    <a:bodyPr/>
                    <a:lstStyle/>
                    <a:p>
                      <a:pPr algn="ctr"/>
                      <a:r>
                        <a:rPr lang="en-US" sz="1300" dirty="0"/>
                        <a:t>92</a:t>
                      </a:r>
                    </a:p>
                  </a:txBody>
                  <a:tcPr marL="68580" marR="68580" marT="34290" marB="34290"/>
                </a:tc>
                <a:tc>
                  <a:txBody>
                    <a:bodyPr/>
                    <a:lstStyle/>
                    <a:p>
                      <a:r>
                        <a:rPr lang="en-US" sz="1300" dirty="0"/>
                        <a:t>Ezra</a:t>
                      </a:r>
                    </a:p>
                  </a:txBody>
                  <a:tcPr marL="68580" marR="68580" marT="34290" marB="34290"/>
                </a:tc>
                <a:extLst>
                  <a:ext uri="{0D108BD9-81ED-4DB2-BD59-A6C34878D82A}">
                    <a16:rowId xmlns:a16="http://schemas.microsoft.com/office/drawing/2014/main" val="10012"/>
                  </a:ext>
                </a:extLst>
              </a:tr>
              <a:tr h="555140">
                <a:tc>
                  <a:txBody>
                    <a:bodyPr/>
                    <a:lstStyle/>
                    <a:p>
                      <a:r>
                        <a:rPr lang="en-US" sz="1300" dirty="0">
                          <a:latin typeface="Abadi MT Condensed Extra Bold" charset="0"/>
                          <a:ea typeface="Abadi MT Condensed Extra Bold" charset="0"/>
                          <a:cs typeface="Abadi MT Condensed Extra Bold" charset="0"/>
                        </a:rPr>
                        <a:t>Between the Testaments</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From end</a:t>
                      </a:r>
                      <a:r>
                        <a:rPr lang="en-US" sz="1300" baseline="0" dirty="0"/>
                        <a:t> of OT to the beginning of the NT</a:t>
                      </a:r>
                      <a:endParaRPr lang="en-US" sz="1300" dirty="0"/>
                    </a:p>
                    <a:p>
                      <a:endParaRPr lang="en-US" sz="600" dirty="0"/>
                    </a:p>
                  </a:txBody>
                  <a:tcPr marL="68580" marR="68580" marT="34290" marB="34290"/>
                </a:tc>
                <a:tc>
                  <a:txBody>
                    <a:bodyPr/>
                    <a:lstStyle/>
                    <a:p>
                      <a:r>
                        <a:rPr lang="en-US" sz="1300" dirty="0"/>
                        <a:t>None</a:t>
                      </a:r>
                    </a:p>
                  </a:txBody>
                  <a:tcPr marL="68580" marR="68580" marT="34290" marB="34290"/>
                </a:tc>
                <a:tc>
                  <a:txBody>
                    <a:bodyPr/>
                    <a:lstStyle/>
                    <a:p>
                      <a:pPr algn="ctr"/>
                      <a:r>
                        <a:rPr lang="en-US" sz="1300" dirty="0"/>
                        <a:t>400</a:t>
                      </a:r>
                    </a:p>
                  </a:txBody>
                  <a:tcPr marL="68580" marR="68580" marT="34290" marB="34290"/>
                </a:tc>
                <a:tc>
                  <a:txBody>
                    <a:bodyPr/>
                    <a:lstStyle/>
                    <a:p>
                      <a:r>
                        <a:rPr lang="en-US" sz="1300" dirty="0"/>
                        <a:t>Judas Maccabee</a:t>
                      </a:r>
                    </a:p>
                  </a:txBody>
                  <a:tcPr marL="68580" marR="68580" marT="34290" marB="34290"/>
                </a:tc>
                <a:extLst>
                  <a:ext uri="{0D108BD9-81ED-4DB2-BD59-A6C34878D82A}">
                    <a16:rowId xmlns:a16="http://schemas.microsoft.com/office/drawing/2014/main" val="10013"/>
                  </a:ext>
                </a:extLst>
              </a:tr>
              <a:tr h="350661">
                <a:tc>
                  <a:txBody>
                    <a:bodyPr/>
                    <a:lstStyle/>
                    <a:p>
                      <a:r>
                        <a:rPr lang="en-US" sz="1300" dirty="0">
                          <a:latin typeface="Abadi MT Condensed Extra Bold" charset="0"/>
                          <a:ea typeface="Abadi MT Condensed Extra Bold" charset="0"/>
                          <a:cs typeface="Abadi MT Condensed Extra Bold" charset="0"/>
                        </a:rPr>
                        <a:t>Life of Christ</a:t>
                      </a:r>
                    </a:p>
                  </a:txBody>
                  <a:tcPr marL="68580" marR="68580" marT="34290" marB="34290"/>
                </a:tc>
                <a:tc>
                  <a:txBody>
                    <a:bodyPr/>
                    <a:lstStyle/>
                    <a:p>
                      <a:r>
                        <a:rPr lang="en-US" sz="1300" dirty="0"/>
                        <a:t>From birth of Jesus to ascension</a:t>
                      </a:r>
                    </a:p>
                  </a:txBody>
                  <a:tcPr marL="68580" marR="68580" marT="34290" marB="34290"/>
                </a:tc>
                <a:tc>
                  <a:txBody>
                    <a:bodyPr/>
                    <a:lstStyle/>
                    <a:p>
                      <a:r>
                        <a:rPr lang="en-US" sz="1300" dirty="0"/>
                        <a:t>Mt-Jhn 21; Acts1</a:t>
                      </a:r>
                    </a:p>
                  </a:txBody>
                  <a:tcPr marL="68580" marR="68580" marT="34290" marB="34290"/>
                </a:tc>
                <a:tc>
                  <a:txBody>
                    <a:bodyPr/>
                    <a:lstStyle/>
                    <a:p>
                      <a:pPr algn="ctr"/>
                      <a:r>
                        <a:rPr lang="en-US" sz="1300" dirty="0"/>
                        <a:t>34</a:t>
                      </a:r>
                    </a:p>
                  </a:txBody>
                  <a:tcPr marL="68580" marR="68580" marT="34290" marB="34290"/>
                </a:tc>
                <a:tc>
                  <a:txBody>
                    <a:bodyPr/>
                    <a:lstStyle/>
                    <a:p>
                      <a:r>
                        <a:rPr lang="en-US" sz="1300" dirty="0"/>
                        <a:t>Jesus</a:t>
                      </a:r>
                    </a:p>
                  </a:txBody>
                  <a:tcPr marL="68580" marR="68580" marT="34290" marB="34290"/>
                </a:tc>
                <a:extLst>
                  <a:ext uri="{0D108BD9-81ED-4DB2-BD59-A6C34878D82A}">
                    <a16:rowId xmlns:a16="http://schemas.microsoft.com/office/drawing/2014/main" val="10014"/>
                  </a:ext>
                </a:extLst>
              </a:tr>
              <a:tr h="480969">
                <a:tc>
                  <a:txBody>
                    <a:bodyPr/>
                    <a:lstStyle/>
                    <a:p>
                      <a:r>
                        <a:rPr lang="en-US" sz="1300" dirty="0">
                          <a:latin typeface="Abadi MT Condensed Extra Bold" charset="0"/>
                          <a:ea typeface="Abadi MT Condensed Extra Bold" charset="0"/>
                          <a:cs typeface="Abadi MT Condensed Extra Bold" charset="0"/>
                        </a:rPr>
                        <a:t>The Church</a:t>
                      </a:r>
                    </a:p>
                  </a:txBody>
                  <a:tcPr marL="68580" marR="68580" marT="34290" marB="34290"/>
                </a:tc>
                <a:tc>
                  <a:txBody>
                    <a:bodyPr/>
                    <a:lstStyle/>
                    <a:p>
                      <a:r>
                        <a:rPr lang="en-US" sz="1300" dirty="0"/>
                        <a:t>From ascension to death of Paul (96 AD approx.)</a:t>
                      </a:r>
                    </a:p>
                  </a:txBody>
                  <a:tcPr marL="68580" marR="68580" marT="34290" marB="34290"/>
                </a:tc>
                <a:tc>
                  <a:txBody>
                    <a:bodyPr/>
                    <a:lstStyle/>
                    <a:p>
                      <a:r>
                        <a:rPr lang="en-US" sz="1300" dirty="0"/>
                        <a:t>Acts 2-Revelation</a:t>
                      </a:r>
                    </a:p>
                  </a:txBody>
                  <a:tcPr marL="68580" marR="68580" marT="34290" marB="34290"/>
                </a:tc>
                <a:tc>
                  <a:txBody>
                    <a:bodyPr/>
                    <a:lstStyle/>
                    <a:p>
                      <a:pPr algn="ctr"/>
                      <a:r>
                        <a:rPr lang="en-US" sz="1300" dirty="0"/>
                        <a:t>70</a:t>
                      </a:r>
                    </a:p>
                  </a:txBody>
                  <a:tcPr marL="68580" marR="68580" marT="34290" marB="34290"/>
                </a:tc>
                <a:tc>
                  <a:txBody>
                    <a:bodyPr/>
                    <a:lstStyle/>
                    <a:p>
                      <a:r>
                        <a:rPr lang="en-US" sz="1300" dirty="0"/>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002011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Pentateuch</a:t>
            </a:r>
          </a:p>
        </p:txBody>
      </p:sp>
      <p:graphicFrame>
        <p:nvGraphicFramePr>
          <p:cNvPr id="4" name="Content Placeholder 3"/>
          <p:cNvGraphicFramePr>
            <a:graphicFrameLocks noGrp="1"/>
          </p:cNvGraphicFramePr>
          <p:nvPr>
            <p:ph idx="1"/>
          </p:nvPr>
        </p:nvGraphicFramePr>
        <p:xfrm>
          <a:off x="0" y="1447800"/>
          <a:ext cx="9144000" cy="5410200"/>
        </p:xfrm>
        <a:graphic>
          <a:graphicData uri="http://schemas.openxmlformats.org/drawingml/2006/table">
            <a:tbl>
              <a:tblPr firstRow="1" bandRow="1">
                <a:tableStyleId>{5C22544A-7EE6-4342-B048-85BDC9FD1C3A}</a:tableStyleId>
              </a:tblPr>
              <a:tblGrid>
                <a:gridCol w="3035300">
                  <a:extLst>
                    <a:ext uri="{9D8B030D-6E8A-4147-A177-3AD203B41FA5}">
                      <a16:colId xmlns:a16="http://schemas.microsoft.com/office/drawing/2014/main" val="20000"/>
                    </a:ext>
                  </a:extLst>
                </a:gridCol>
                <a:gridCol w="3035300">
                  <a:extLst>
                    <a:ext uri="{9D8B030D-6E8A-4147-A177-3AD203B41FA5}">
                      <a16:colId xmlns:a16="http://schemas.microsoft.com/office/drawing/2014/main" val="20001"/>
                    </a:ext>
                  </a:extLst>
                </a:gridCol>
                <a:gridCol w="3073400">
                  <a:extLst>
                    <a:ext uri="{9D8B030D-6E8A-4147-A177-3AD203B41FA5}">
                      <a16:colId xmlns:a16="http://schemas.microsoft.com/office/drawing/2014/main" val="20002"/>
                    </a:ext>
                  </a:extLst>
                </a:gridCol>
              </a:tblGrid>
              <a:tr h="1087232">
                <a:tc>
                  <a:txBody>
                    <a:bodyPr/>
                    <a:lstStyle/>
                    <a:p>
                      <a:pPr algn="l"/>
                      <a:r>
                        <a:rPr lang="en-US" sz="2800" dirty="0"/>
                        <a:t>Book of the Pentateuch</a:t>
                      </a:r>
                    </a:p>
                  </a:txBody>
                  <a:tcPr/>
                </a:tc>
                <a:tc>
                  <a:txBody>
                    <a:bodyPr/>
                    <a:lstStyle/>
                    <a:p>
                      <a:pPr algn="l"/>
                      <a:r>
                        <a:rPr lang="en-US" sz="2800" dirty="0"/>
                        <a:t>What it tells us about humanity</a:t>
                      </a:r>
                    </a:p>
                  </a:txBody>
                  <a:tcPr/>
                </a:tc>
                <a:tc>
                  <a:txBody>
                    <a:bodyPr/>
                    <a:lstStyle/>
                    <a:p>
                      <a:pPr algn="l"/>
                      <a:r>
                        <a:rPr lang="en-US" sz="2800" dirty="0"/>
                        <a:t>What</a:t>
                      </a:r>
                      <a:r>
                        <a:rPr lang="en-US" sz="2800" baseline="0" dirty="0"/>
                        <a:t> it tells us about God</a:t>
                      </a:r>
                      <a:endParaRPr lang="en-US" sz="2800" dirty="0"/>
                    </a:p>
                  </a:txBody>
                  <a:tcPr/>
                </a:tc>
                <a:extLst>
                  <a:ext uri="{0D108BD9-81ED-4DB2-BD59-A6C34878D82A}">
                    <a16:rowId xmlns:a16="http://schemas.microsoft.com/office/drawing/2014/main" val="10000"/>
                  </a:ext>
                </a:extLst>
              </a:tr>
              <a:tr h="1380778">
                <a:tc>
                  <a:txBody>
                    <a:bodyPr/>
                    <a:lstStyle/>
                    <a:p>
                      <a:r>
                        <a:rPr lang="en-US" sz="2800" dirty="0"/>
                        <a:t>Genesis</a:t>
                      </a:r>
                    </a:p>
                  </a:txBody>
                  <a:tcPr/>
                </a:tc>
                <a:tc>
                  <a:txBody>
                    <a:bodyPr/>
                    <a:lstStyle/>
                    <a:p>
                      <a:r>
                        <a:rPr lang="en-US" sz="2800" dirty="0"/>
                        <a:t>Ruin and rebellion through sin</a:t>
                      </a:r>
                    </a:p>
                  </a:txBody>
                  <a:tcPr/>
                </a:tc>
                <a:tc>
                  <a:txBody>
                    <a:bodyPr/>
                    <a:lstStyle/>
                    <a:p>
                      <a:r>
                        <a:rPr lang="en-US" sz="2800" dirty="0"/>
                        <a:t>Sovereignty</a:t>
                      </a:r>
                    </a:p>
                  </a:txBody>
                  <a:tcPr/>
                </a:tc>
                <a:extLst>
                  <a:ext uri="{0D108BD9-81ED-4DB2-BD59-A6C34878D82A}">
                    <a16:rowId xmlns:a16="http://schemas.microsoft.com/office/drawing/2014/main" val="10001"/>
                  </a:ext>
                </a:extLst>
              </a:tr>
              <a:tr h="951202">
                <a:tc>
                  <a:txBody>
                    <a:bodyPr/>
                    <a:lstStyle/>
                    <a:p>
                      <a:r>
                        <a:rPr lang="en-US" sz="2800" dirty="0"/>
                        <a:t>Exodus</a:t>
                      </a:r>
                    </a:p>
                  </a:txBody>
                  <a:tcPr/>
                </a:tc>
                <a:tc>
                  <a:txBody>
                    <a:bodyPr/>
                    <a:lstStyle/>
                    <a:p>
                      <a:r>
                        <a:rPr lang="en-US" sz="2800" dirty="0"/>
                        <a:t>Redemption from bondage</a:t>
                      </a:r>
                    </a:p>
                  </a:txBody>
                  <a:tcPr/>
                </a:tc>
                <a:tc>
                  <a:txBody>
                    <a:bodyPr/>
                    <a:lstStyle/>
                    <a:p>
                      <a:r>
                        <a:rPr lang="en-US" sz="2800" dirty="0"/>
                        <a:t>Omnipotence</a:t>
                      </a:r>
                    </a:p>
                  </a:txBody>
                  <a:tcPr/>
                </a:tc>
                <a:extLst>
                  <a:ext uri="{0D108BD9-81ED-4DB2-BD59-A6C34878D82A}">
                    <a16:rowId xmlns:a16="http://schemas.microsoft.com/office/drawing/2014/main" val="10002"/>
                  </a:ext>
                </a:extLst>
              </a:tr>
              <a:tr h="951202">
                <a:tc>
                  <a:txBody>
                    <a:bodyPr/>
                    <a:lstStyle/>
                    <a:p>
                      <a:r>
                        <a:rPr lang="en-US" sz="2800" dirty="0"/>
                        <a:t>Leviticus</a:t>
                      </a:r>
                    </a:p>
                  </a:txBody>
                  <a:tcPr/>
                </a:tc>
                <a:tc>
                  <a:txBody>
                    <a:bodyPr/>
                    <a:lstStyle/>
                    <a:p>
                      <a:r>
                        <a:rPr lang="en-US" sz="2800" dirty="0"/>
                        <a:t>Communion and fellowship</a:t>
                      </a:r>
                    </a:p>
                  </a:txBody>
                  <a:tcPr/>
                </a:tc>
                <a:tc>
                  <a:txBody>
                    <a:bodyPr/>
                    <a:lstStyle/>
                    <a:p>
                      <a:r>
                        <a:rPr lang="en-US" sz="2800" dirty="0"/>
                        <a:t>Holiness</a:t>
                      </a:r>
                    </a:p>
                  </a:txBody>
                  <a:tcPr/>
                </a:tc>
                <a:extLst>
                  <a:ext uri="{0D108BD9-81ED-4DB2-BD59-A6C34878D82A}">
                    <a16:rowId xmlns:a16="http://schemas.microsoft.com/office/drawing/2014/main" val="10003"/>
                  </a:ext>
                </a:extLst>
              </a:tr>
              <a:tr h="521626">
                <a:tc>
                  <a:txBody>
                    <a:bodyPr/>
                    <a:lstStyle/>
                    <a:p>
                      <a:r>
                        <a:rPr lang="en-US" sz="2800" dirty="0"/>
                        <a:t>Numbers</a:t>
                      </a:r>
                    </a:p>
                  </a:txBody>
                  <a:tcPr/>
                </a:tc>
                <a:tc>
                  <a:txBody>
                    <a:bodyPr/>
                    <a:lstStyle/>
                    <a:p>
                      <a:r>
                        <a:rPr lang="en-US" sz="2800" dirty="0"/>
                        <a:t>Redirection</a:t>
                      </a:r>
                    </a:p>
                  </a:txBody>
                  <a:tcPr/>
                </a:tc>
                <a:tc>
                  <a:txBody>
                    <a:bodyPr/>
                    <a:lstStyle/>
                    <a:p>
                      <a:r>
                        <a:rPr lang="en-US" sz="2800" dirty="0"/>
                        <a:t>Justice</a:t>
                      </a:r>
                    </a:p>
                  </a:txBody>
                  <a:tcPr/>
                </a:tc>
                <a:extLst>
                  <a:ext uri="{0D108BD9-81ED-4DB2-BD59-A6C34878D82A}">
                    <a16:rowId xmlns:a16="http://schemas.microsoft.com/office/drawing/2014/main" val="10004"/>
                  </a:ext>
                </a:extLst>
              </a:tr>
              <a:tr h="501789">
                <a:tc>
                  <a:txBody>
                    <a:bodyPr/>
                    <a:lstStyle/>
                    <a:p>
                      <a:r>
                        <a:rPr lang="en-US" sz="2800" dirty="0"/>
                        <a:t>Deuteronomy</a:t>
                      </a:r>
                    </a:p>
                  </a:txBody>
                  <a:tcPr/>
                </a:tc>
                <a:tc>
                  <a:txBody>
                    <a:bodyPr/>
                    <a:lstStyle/>
                    <a:p>
                      <a:r>
                        <a:rPr lang="en-US" sz="2800" dirty="0"/>
                        <a:t>Instruction</a:t>
                      </a:r>
                    </a:p>
                  </a:txBody>
                  <a:tcPr/>
                </a:tc>
                <a:tc>
                  <a:txBody>
                    <a:bodyPr/>
                    <a:lstStyle/>
                    <a:p>
                      <a:r>
                        <a:rPr lang="en-US" sz="2800" dirty="0"/>
                        <a:t>Faithfulness</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49550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2D718E39-F107-674D-9D15-F7B64BE37C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3901472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465DB-61FD-CF46-9953-54404AD583C6}"/>
              </a:ext>
            </a:extLst>
          </p:cNvPr>
          <p:cNvSpPr>
            <a:spLocks noGrp="1"/>
          </p:cNvSpPr>
          <p:nvPr>
            <p:ph type="title"/>
          </p:nvPr>
        </p:nvSpPr>
        <p:spPr/>
        <p:txBody>
          <a:bodyPr>
            <a:normAutofit/>
          </a:bodyPr>
          <a:lstStyle/>
          <a:p>
            <a:r>
              <a:rPr lang="en-US" sz="3200" dirty="0"/>
              <a:t>Introduction to the The Laws of Moses</a:t>
            </a:r>
          </a:p>
        </p:txBody>
      </p:sp>
      <p:sp>
        <p:nvSpPr>
          <p:cNvPr id="3" name="Content Placeholder 2">
            <a:extLst>
              <a:ext uri="{FF2B5EF4-FFF2-40B4-BE49-F238E27FC236}">
                <a16:creationId xmlns:a16="http://schemas.microsoft.com/office/drawing/2014/main" id="{DF3EC727-6CB8-F14F-B656-033796C08CAF}"/>
              </a:ext>
            </a:extLst>
          </p:cNvPr>
          <p:cNvSpPr>
            <a:spLocks noGrp="1"/>
          </p:cNvSpPr>
          <p:nvPr>
            <p:ph idx="1"/>
          </p:nvPr>
        </p:nvSpPr>
        <p:spPr>
          <a:xfrm>
            <a:off x="152400" y="1676400"/>
            <a:ext cx="8534400" cy="5026152"/>
          </a:xfrm>
        </p:spPr>
        <p:txBody>
          <a:bodyPr>
            <a:normAutofit/>
          </a:bodyPr>
          <a:lstStyle/>
          <a:p>
            <a:pPr marL="118872" indent="0">
              <a:buNone/>
            </a:pPr>
            <a:r>
              <a:rPr lang="en-US" sz="2000" dirty="0"/>
              <a:t>“Most of the laws (Moses) are set forth in the forms of statutes.  Others are in the nature of case decisions or ethical duties.  Some of the laws are given to meet only temporary or immediate needs, while others are intended to last for centuries.  The laws are to be read to the people at regular times throughout each year in order that each person can learn them and have no excuse for not obeying them.  </a:t>
            </a:r>
          </a:p>
          <a:p>
            <a:pPr marL="118872" indent="0">
              <a:buNone/>
            </a:pPr>
            <a:endParaRPr lang="en-US" sz="2000" dirty="0"/>
          </a:p>
          <a:p>
            <a:pPr marL="118872" indent="0">
              <a:buNone/>
            </a:pPr>
            <a:r>
              <a:rPr lang="en-US" sz="2000" dirty="0"/>
              <a:t>Th3 explicit purpose for each law is rarely given.  However, most of the laws are ultimately designed to teach the Israelites to respect and honor God, to make them holy and aware of the separateness as a specially chosen people, and to learn respect for the rights of their neighbors.  Laws regulating personal injury, or even diet, are no less significant than those regulating offerings and sacrifices, for all laws are essentially religious laws.  All are given by a personal God and Lawgiver to whom the people have sworn allegiance and promised obedience.  </a:t>
            </a:r>
          </a:p>
        </p:txBody>
      </p:sp>
    </p:spTree>
    <p:extLst>
      <p:ext uri="{BB962C8B-B14F-4D97-AF65-F5344CB8AC3E}">
        <p14:creationId xmlns:p14="http://schemas.microsoft.com/office/powerpoint/2010/main" val="1074908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42E515-035D-9C46-8821-07F6613DB815}"/>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E5E6A9CC-F4B6-C54E-BB67-96E7B536EB16}"/>
              </a:ext>
            </a:extLst>
          </p:cNvPr>
          <p:cNvSpPr>
            <a:spLocks noGrp="1"/>
          </p:cNvSpPr>
          <p:nvPr>
            <p:ph idx="1"/>
          </p:nvPr>
        </p:nvSpPr>
        <p:spPr/>
        <p:txBody>
          <a:bodyPr>
            <a:normAutofit/>
          </a:bodyPr>
          <a:lstStyle/>
          <a:p>
            <a:pPr marL="118872" indent="0">
              <a:buNone/>
            </a:pPr>
            <a:r>
              <a:rPr lang="en-US" sz="2000" dirty="0"/>
              <a:t>The laws of Israel may sometimes appear to be cruel or unnecessarily harsh, particularly the penalties which accompany given offenses.  Yet what may appear to be cruel and unusual in modern times must be viewed in the context of life and times in which the Israelites are living.  Death and suffering are very much a reality to all people of this time, and in the surrounding nations wicked kings practice unspeakable cruelties in ruling their people.  Thus the laws given to Moses are designed to lift the national consciousness and impose a high level of ethical conduct.  Even the death penalty is an elevating concept in teaching the value of human life, and the procedural safeguards which are imposed insure a measure of unparalleled fairness.  In fact, the concepts of due process and equal justice found within this legal system will be incorporated even centuries later into enlightened systems of modern law.” --- F. LaGard Smith, The Narrative Bible, page 220.  </a:t>
            </a:r>
          </a:p>
        </p:txBody>
      </p:sp>
    </p:spTree>
    <p:extLst>
      <p:ext uri="{BB962C8B-B14F-4D97-AF65-F5344CB8AC3E}">
        <p14:creationId xmlns:p14="http://schemas.microsoft.com/office/powerpoint/2010/main" val="833509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28600" y="1408176"/>
            <a:ext cx="8743950" cy="5449824"/>
          </a:xfrm>
        </p:spPr>
        <p:txBody>
          <a:bodyPr>
            <a:normAutofit fontScale="92500" lnSpcReduction="10000"/>
          </a:bodyPr>
          <a:lstStyle/>
          <a:p>
            <a:pPr marL="89154" indent="0">
              <a:buNone/>
            </a:pPr>
            <a:r>
              <a:rPr lang="en-US" sz="2400" dirty="0"/>
              <a:t>The content of Leviticus relates directly to Exodus, providing evidence that the same hand penned both books.  The arguments that support Moses’s writing of Exodus also uphold Moses’s authorship of Leviticus.  Additionally, we find more than fifty occasions when the text says something like, “The LORD spoke to Moses” (Leviticus 1:1; 4:1; 5:14; 6:1). The New Testament also refers to Moses as the author of passages from Leviticus (Matthew 8:4; Luke 2:22; Hebrews 8:5).</a:t>
            </a:r>
          </a:p>
          <a:p>
            <a:pPr marL="89154" indent="0">
              <a:buNone/>
            </a:pPr>
            <a:endParaRPr lang="en-US" sz="2400" dirty="0"/>
          </a:p>
          <a:p>
            <a:pPr marL="89154" indent="0">
              <a:buNone/>
            </a:pPr>
            <a:r>
              <a:rPr lang="en-US" sz="2400" dirty="0"/>
              <a:t>The word Leviticus derives from the tribe of Levi, whose members were set aside by the Lord to be His priests and worship leaders.  As a title, the word is translated from the Septuagint, meaning “ ‘pertaining to the Levites,’ and although that tribe as such is not emphasized throughout the book, the priestly subject matter renders the title appropriate its content was originally meant to instruct the new nation of Israel in proper worship and right living, so that they might reflect the character of their divine King.</a:t>
            </a:r>
          </a:p>
        </p:txBody>
      </p:sp>
    </p:spTree>
    <p:extLst>
      <p:ext uri="{BB962C8B-B14F-4D97-AF65-F5344CB8AC3E}">
        <p14:creationId xmlns:p14="http://schemas.microsoft.com/office/powerpoint/2010/main" val="2314448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p:txBody>
          <a:bodyPr>
            <a:normAutofit/>
          </a:bodyPr>
          <a:lstStyle/>
          <a:p>
            <a:pPr marL="89154" indent="0">
              <a:buNone/>
            </a:pPr>
            <a:r>
              <a:rPr lang="en-US" sz="2400" dirty="0"/>
              <a:t>The Law found in Leviticus was spoken by God to Moses at or near Mount Sinai, where the Israelites camped for some time. Because God delivered these detailed laws after the original Ten Commandments, the most probable date for their revelation is 1446 BC.  Whether every law was written down at that time is impossible to determine; it may be that they were codified progressively during the ensuing forty-year wandering.</a:t>
            </a:r>
          </a:p>
          <a:p>
            <a:pPr marL="89154" indent="0">
              <a:buNone/>
            </a:pPr>
            <a:endParaRPr lang="en-US" sz="2400" dirty="0"/>
          </a:p>
          <a:p>
            <a:pPr marL="89154" indent="0">
              <a:buNone/>
            </a:pPr>
            <a:endParaRPr lang="en-US" sz="2400" dirty="0"/>
          </a:p>
        </p:txBody>
      </p:sp>
    </p:spTree>
    <p:extLst>
      <p:ext uri="{BB962C8B-B14F-4D97-AF65-F5344CB8AC3E}">
        <p14:creationId xmlns:p14="http://schemas.microsoft.com/office/powerpoint/2010/main" val="1697303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4639</TotalTime>
  <Words>3324</Words>
  <Application>Microsoft Macintosh PowerPoint</Application>
  <PresentationFormat>On-screen Show (4:3)</PresentationFormat>
  <Paragraphs>281</Paragraphs>
  <Slides>17</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Abadi MT Condensed Extra Bold</vt:lpstr>
      <vt:lpstr>Arial</vt:lpstr>
      <vt:lpstr>Arial Black</vt:lpstr>
      <vt:lpstr>Calibri</vt:lpstr>
      <vt:lpstr>Corbel</vt:lpstr>
      <vt:lpstr>Wingdings</vt:lpstr>
      <vt:lpstr>Wingdings 2</vt:lpstr>
      <vt:lpstr>Wingdings 3</vt:lpstr>
      <vt:lpstr>Module</vt:lpstr>
      <vt:lpstr>Symphony of the Scriptures</vt:lpstr>
      <vt:lpstr>Leviticus</vt:lpstr>
      <vt:lpstr>PowerPoint Presentation</vt:lpstr>
      <vt:lpstr>The Pentateuch</vt:lpstr>
      <vt:lpstr>PowerPoint Presentation</vt:lpstr>
      <vt:lpstr>Introduction to the The Laws of Moses</vt:lpstr>
      <vt:lpstr>PowerPoint Presentation</vt:lpstr>
      <vt:lpstr>Who wrote the book?</vt:lpstr>
      <vt:lpstr>Where are we?</vt:lpstr>
      <vt:lpstr>Why is Leviticus so important?</vt:lpstr>
      <vt:lpstr>What's the point?</vt:lpstr>
      <vt:lpstr>How do I apply this?</vt:lpstr>
      <vt:lpstr>PowerPoint Presentation</vt:lpstr>
      <vt:lpstr>Five Offerings - Chapters 1-5</vt:lpstr>
      <vt:lpstr>PowerPoint Presentation</vt:lpstr>
      <vt:lpstr>Five Types of offerings &amp; Jesus Christ</vt:lpstr>
      <vt:lpstr>The Seven Feasts (Leviticus 23)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90</cp:revision>
  <cp:lastPrinted>2021-05-02T12:39:03Z</cp:lastPrinted>
  <dcterms:created xsi:type="dcterms:W3CDTF">2010-11-07T11:38:16Z</dcterms:created>
  <dcterms:modified xsi:type="dcterms:W3CDTF">2022-12-26T23:59:08Z</dcterms:modified>
</cp:coreProperties>
</file>